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44"/>
  </p:notesMasterIdLst>
  <p:handoutMasterIdLst>
    <p:handoutMasterId r:id="rId45"/>
  </p:handoutMasterIdLst>
  <p:sldIdLst>
    <p:sldId id="1253" r:id="rId4"/>
    <p:sldId id="1064" r:id="rId5"/>
    <p:sldId id="1255" r:id="rId6"/>
    <p:sldId id="1256" r:id="rId7"/>
    <p:sldId id="1260" r:id="rId8"/>
    <p:sldId id="1288" r:id="rId9"/>
    <p:sldId id="1257" r:id="rId10"/>
    <p:sldId id="1261" r:id="rId11"/>
    <p:sldId id="1262" r:id="rId12"/>
    <p:sldId id="1211" r:id="rId13"/>
    <p:sldId id="1263" r:id="rId14"/>
    <p:sldId id="1285" r:id="rId15"/>
    <p:sldId id="1286" r:id="rId16"/>
    <p:sldId id="1294" r:id="rId17"/>
    <p:sldId id="1266" r:id="rId18"/>
    <p:sldId id="1289" r:id="rId19"/>
    <p:sldId id="1275" r:id="rId20"/>
    <p:sldId id="1287" r:id="rId21"/>
    <p:sldId id="1290" r:id="rId22"/>
    <p:sldId id="1264" r:id="rId23"/>
    <p:sldId id="1265" r:id="rId24"/>
    <p:sldId id="1291" r:id="rId25"/>
    <p:sldId id="1267" r:id="rId26"/>
    <p:sldId id="1268" r:id="rId27"/>
    <p:sldId id="1292" r:id="rId28"/>
    <p:sldId id="1283" r:id="rId29"/>
    <p:sldId id="1269" r:id="rId30"/>
    <p:sldId id="1276" r:id="rId31"/>
    <p:sldId id="1293" r:id="rId32"/>
    <p:sldId id="1278" r:id="rId33"/>
    <p:sldId id="1277" r:id="rId34"/>
    <p:sldId id="1270" r:id="rId35"/>
    <p:sldId id="1271" r:id="rId36"/>
    <p:sldId id="1259" r:id="rId37"/>
    <p:sldId id="1279" r:id="rId38"/>
    <p:sldId id="1282" r:id="rId39"/>
    <p:sldId id="1284" r:id="rId40"/>
    <p:sldId id="1281" r:id="rId41"/>
    <p:sldId id="1280" r:id="rId42"/>
    <p:sldId id="1221" r:id="rId43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E8D"/>
    <a:srgbClr val="05A4A4"/>
    <a:srgbClr val="687C9C"/>
    <a:srgbClr val="969696"/>
    <a:srgbClr val="255683"/>
    <a:srgbClr val="357FC2"/>
    <a:srgbClr val="FFCC00"/>
    <a:srgbClr val="44546A"/>
    <a:srgbClr val="70AD4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9" autoAdjust="0"/>
    <p:restoredTop sz="97147" autoAdjust="0"/>
  </p:normalViewPr>
  <p:slideViewPr>
    <p:cSldViewPr showGuides="1">
      <p:cViewPr varScale="1">
        <p:scale>
          <a:sx n="115" d="100"/>
          <a:sy n="115" d="100"/>
        </p:scale>
        <p:origin x="126" y="894"/>
      </p:cViewPr>
      <p:guideLst>
        <p:guide orient="horz" pos="2205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&#44536;&#47532;&#54592;&#50659;&#51648;\03.&#49892;&#51201;\&#45436;&#47928;\20220428_KCC2022\&#45436;&#47928;&#51089;&#49457;\&#49828;&#52992;&#51460;&#47084;_&#49457;&#45733;&#48708;&#4436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/>
              <a:t>Deployment Policy Performance Comparison</a:t>
            </a:r>
          </a:p>
          <a:p>
            <a:pPr>
              <a:defRPr sz="1600" b="1"/>
            </a:pPr>
            <a:r>
              <a:rPr lang="en-US" altLang="ko-KR" sz="1600" b="1"/>
              <a:t>with Yolo Microservice</a:t>
            </a:r>
            <a:endParaRPr lang="ko-KR" altLang="en-US" sz="1600" b="1"/>
          </a:p>
        </c:rich>
      </c:tx>
      <c:layout>
        <c:manualLayout>
          <c:xMode val="edge"/>
          <c:yMode val="edge"/>
          <c:x val="0.19314641744548286"/>
          <c:y val="3.045133746110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338648293963254"/>
          <c:y val="0.26122828843616452"/>
          <c:w val="0.77605796150481188"/>
          <c:h val="0.5712403730614247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Sheet1!$C$2:$D$2</c:f>
              <c:strCache>
                <c:ptCount val="2"/>
                <c:pt idx="0">
                  <c:v>default</c:v>
                </c:pt>
                <c:pt idx="1">
                  <c:v>low-latency</c:v>
                </c:pt>
              </c:strCache>
            </c:strRef>
          </c:cat>
          <c:val>
            <c:numRef>
              <c:f>Sheet1!$C$3:$D$3</c:f>
              <c:numCache>
                <c:formatCode>General</c:formatCode>
                <c:ptCount val="2"/>
                <c:pt idx="0">
                  <c:v>115.27</c:v>
                </c:pt>
                <c:pt idx="1">
                  <c:v>98.54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ED-4570-A4B9-A41981511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49010272"/>
        <c:axId val="1649034192"/>
      </c:barChart>
      <c:catAx>
        <c:axId val="164901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9034192"/>
        <c:crosses val="autoZero"/>
        <c:auto val="1"/>
        <c:lblAlgn val="ctr"/>
        <c:lblOffset val="100"/>
        <c:noMultiLvlLbl val="0"/>
      </c:catAx>
      <c:valAx>
        <c:axId val="164903419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1"/>
                  <a:t>Response</a:t>
                </a:r>
                <a:r>
                  <a:rPr lang="en-US" altLang="ko-KR" sz="1400" b="1" baseline="0"/>
                  <a:t> Time(sec)</a:t>
                </a:r>
                <a:endParaRPr lang="ko-KR" altLang="en-US" sz="1400" b="1"/>
              </a:p>
            </c:rich>
          </c:tx>
          <c:layout>
            <c:manualLayout>
              <c:xMode val="edge"/>
              <c:yMode val="edge"/>
              <c:x val="5.6058785334759983E-2"/>
              <c:y val="0.26111867732269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901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8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1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github.com/cloud-barista" TargetMode="External"/><Relationship Id="rId5" Type="http://schemas.microsoft.com/office/2007/relationships/hdphoto" Target="../media/hdphoto2.wdp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4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 자원 배치를 위한 글로벌 스케줄링 기술</a:t>
            </a:r>
            <a:endParaRPr lang="ko-KR" altLang="en-US" sz="18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1055440" y="319341"/>
            <a:ext cx="4320480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60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60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60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0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1919536" y="3558859"/>
            <a:ext cx="8486619" cy="1045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GS-Scheduler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코어개발자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                발표자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장수민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(jsm@etri.re.kr)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0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Community 5</a:t>
            </a:r>
            <a:r>
              <a:rPr lang="en-US" altLang="ko-KR" sz="2000" baseline="30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</a:t>
            </a:r>
            <a:r>
              <a:rPr lang="en-US" altLang="ko-KR" sz="2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Conference </a:t>
            </a:r>
            <a:r>
              <a:rPr lang="en-US" altLang="ko-KR" sz="12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12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v3.0 Release) </a:t>
            </a:r>
            <a:r>
              <a:rPr lang="en-US" altLang="ko-KR" sz="2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623392" y="4858275"/>
            <a:ext cx="11305256" cy="10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핵심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 GS-Scheduler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핵심 기술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0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FA34A853-D872-4EC8-87FC-C7008FA93B55}"/>
              </a:ext>
            </a:extLst>
          </p:cNvPr>
          <p:cNvSpPr/>
          <p:nvPr/>
        </p:nvSpPr>
        <p:spPr>
          <a:xfrm>
            <a:off x="4658969" y="3188385"/>
            <a:ext cx="2487014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Job Processors(Policy PODs)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14" name="순서도: 처리 313">
            <a:extLst>
              <a:ext uri="{FF2B5EF4-FFF2-40B4-BE49-F238E27FC236}">
                <a16:creationId xmlns:a16="http://schemas.microsoft.com/office/drawing/2014/main" id="{C2FE1B1A-B74F-4448-AA43-DFADEB0E8125}"/>
              </a:ext>
            </a:extLst>
          </p:cNvPr>
          <p:cNvSpPr/>
          <p:nvPr/>
        </p:nvSpPr>
        <p:spPr>
          <a:xfrm>
            <a:off x="2340445" y="4329672"/>
            <a:ext cx="2123057" cy="2442268"/>
          </a:xfrm>
          <a:prstGeom prst="flowChartProcess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5" name="순서도: 처리 314">
            <a:extLst>
              <a:ext uri="{FF2B5EF4-FFF2-40B4-BE49-F238E27FC236}">
                <a16:creationId xmlns:a16="http://schemas.microsoft.com/office/drawing/2014/main" id="{414D70AD-9BBF-4597-B711-987918735752}"/>
              </a:ext>
            </a:extLst>
          </p:cNvPr>
          <p:cNvSpPr/>
          <p:nvPr/>
        </p:nvSpPr>
        <p:spPr>
          <a:xfrm>
            <a:off x="2385140" y="5701840"/>
            <a:ext cx="1002600" cy="818488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id="{53DFF9C0-9A0E-46F7-AFFE-76840E0CBF03}"/>
              </a:ext>
            </a:extLst>
          </p:cNvPr>
          <p:cNvSpPr/>
          <p:nvPr/>
        </p:nvSpPr>
        <p:spPr>
          <a:xfrm>
            <a:off x="2616334" y="6257861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17" name="순서도: 처리 316">
            <a:extLst>
              <a:ext uri="{FF2B5EF4-FFF2-40B4-BE49-F238E27FC236}">
                <a16:creationId xmlns:a16="http://schemas.microsoft.com/office/drawing/2014/main" id="{571FA29B-454F-4302-9333-A2D8B5310B5F}"/>
              </a:ext>
            </a:extLst>
          </p:cNvPr>
          <p:cNvSpPr/>
          <p:nvPr/>
        </p:nvSpPr>
        <p:spPr>
          <a:xfrm>
            <a:off x="2444044" y="4515039"/>
            <a:ext cx="1904767" cy="1051026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8" name="순서도: 처리 317">
            <a:extLst>
              <a:ext uri="{FF2B5EF4-FFF2-40B4-BE49-F238E27FC236}">
                <a16:creationId xmlns:a16="http://schemas.microsoft.com/office/drawing/2014/main" id="{E6B38AF0-BF93-4ABE-A0EA-461936BA93C8}"/>
              </a:ext>
            </a:extLst>
          </p:cNvPr>
          <p:cNvSpPr/>
          <p:nvPr/>
        </p:nvSpPr>
        <p:spPr>
          <a:xfrm>
            <a:off x="2578420" y="4813600"/>
            <a:ext cx="1657524" cy="711525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9" name="사각형: 둥근 모서리 318">
            <a:extLst>
              <a:ext uri="{FF2B5EF4-FFF2-40B4-BE49-F238E27FC236}">
                <a16:creationId xmlns:a16="http://schemas.microsoft.com/office/drawing/2014/main" id="{F3BB22AE-8BCC-423F-A6F9-B1E1EF422495}"/>
              </a:ext>
            </a:extLst>
          </p:cNvPr>
          <p:cNvSpPr/>
          <p:nvPr/>
        </p:nvSpPr>
        <p:spPr>
          <a:xfrm>
            <a:off x="2661516" y="4941773"/>
            <a:ext cx="1400517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API Server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F9571826-EF3E-406B-8AFB-A094836842DB}"/>
              </a:ext>
            </a:extLst>
          </p:cNvPr>
          <p:cNvSpPr/>
          <p:nvPr/>
        </p:nvSpPr>
        <p:spPr>
          <a:xfrm>
            <a:off x="2661516" y="5237517"/>
            <a:ext cx="1400517" cy="182434"/>
          </a:xfrm>
          <a:prstGeom prst="roundRect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Local Scheduler</a:t>
            </a:r>
            <a:r>
              <a:rPr kumimoji="0" lang="ko-KR" altLang="en-US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4AEB595C-98C3-44D5-87D4-D2723CACC596}"/>
              </a:ext>
            </a:extLst>
          </p:cNvPr>
          <p:cNvSpPr/>
          <p:nvPr/>
        </p:nvSpPr>
        <p:spPr>
          <a:xfrm>
            <a:off x="2578420" y="4597661"/>
            <a:ext cx="165266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Global Scheduler</a:t>
            </a:r>
            <a:r>
              <a:rPr kumimoji="0" lang="ko-KR" altLang="en-US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00D3D9A2-6AA1-4AD4-806F-B0FD0B896993}"/>
              </a:ext>
            </a:extLst>
          </p:cNvPr>
          <p:cNvSpPr/>
          <p:nvPr/>
        </p:nvSpPr>
        <p:spPr>
          <a:xfrm>
            <a:off x="2470212" y="5786373"/>
            <a:ext cx="84152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C3854D6E-D1FE-4DB6-9810-21BDDCBC29E5}"/>
              </a:ext>
            </a:extLst>
          </p:cNvPr>
          <p:cNvSpPr/>
          <p:nvPr/>
        </p:nvSpPr>
        <p:spPr>
          <a:xfrm>
            <a:off x="2690749" y="6514747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Node</a:t>
            </a:r>
            <a:endParaRPr kumimoji="0" lang="ko-KR" altLang="en-US" sz="800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336950EF-301D-4074-A842-10C76421932C}"/>
              </a:ext>
            </a:extLst>
          </p:cNvPr>
          <p:cNvSpPr/>
          <p:nvPr/>
        </p:nvSpPr>
        <p:spPr>
          <a:xfrm>
            <a:off x="2537282" y="6158828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02500CAE-A8FB-4E42-B92C-D431C6B1DCF5}"/>
              </a:ext>
            </a:extLst>
          </p:cNvPr>
          <p:cNvSpPr/>
          <p:nvPr/>
        </p:nvSpPr>
        <p:spPr>
          <a:xfrm>
            <a:off x="3722968" y="6509167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Node</a:t>
            </a:r>
            <a:endParaRPr kumimoji="0" lang="ko-KR" altLang="en-US" sz="800" b="1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326" name="연결선: 꺾임 325">
            <a:extLst>
              <a:ext uri="{FF2B5EF4-FFF2-40B4-BE49-F238E27FC236}">
                <a16:creationId xmlns:a16="http://schemas.microsoft.com/office/drawing/2014/main" id="{569F91B5-31C4-4FFE-9B37-3BBD94845647}"/>
              </a:ext>
            </a:extLst>
          </p:cNvPr>
          <p:cNvCxnSpPr>
            <a:cxnSpLocks/>
            <a:stCxn id="320" idx="2"/>
            <a:endCxn id="322" idx="0"/>
          </p:cNvCxnSpPr>
          <p:nvPr/>
        </p:nvCxnSpPr>
        <p:spPr>
          <a:xfrm rot="5400000">
            <a:off x="2943164" y="5367762"/>
            <a:ext cx="366423" cy="47080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7" name="연결선: 꺾임 326">
            <a:extLst>
              <a:ext uri="{FF2B5EF4-FFF2-40B4-BE49-F238E27FC236}">
                <a16:creationId xmlns:a16="http://schemas.microsoft.com/office/drawing/2014/main" id="{3AB291AE-D8C3-43C0-83F7-3FE8CB73F9FC}"/>
              </a:ext>
            </a:extLst>
          </p:cNvPr>
          <p:cNvCxnSpPr>
            <a:cxnSpLocks/>
            <a:stCxn id="322" idx="2"/>
            <a:endCxn id="324" idx="0"/>
          </p:cNvCxnSpPr>
          <p:nvPr/>
        </p:nvCxnSpPr>
        <p:spPr>
          <a:xfrm rot="16200000" flipH="1">
            <a:off x="2797139" y="6062644"/>
            <a:ext cx="190020" cy="23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D7B2CD53-7377-400A-9D71-DCDA26862EE0}"/>
              </a:ext>
            </a:extLst>
          </p:cNvPr>
          <p:cNvCxnSpPr>
            <a:cxnSpLocks/>
            <a:stCxn id="319" idx="2"/>
            <a:endCxn id="320" idx="0"/>
          </p:cNvCxnSpPr>
          <p:nvPr/>
        </p:nvCxnSpPr>
        <p:spPr>
          <a:xfrm>
            <a:off x="3361775" y="5124206"/>
            <a:ext cx="0" cy="1133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9" name="순서도: 처리 328">
            <a:extLst>
              <a:ext uri="{FF2B5EF4-FFF2-40B4-BE49-F238E27FC236}">
                <a16:creationId xmlns:a16="http://schemas.microsoft.com/office/drawing/2014/main" id="{2F9CB50D-FC91-45D4-9548-7112D4B8F710}"/>
              </a:ext>
            </a:extLst>
          </p:cNvPr>
          <p:cNvSpPr/>
          <p:nvPr/>
        </p:nvSpPr>
        <p:spPr>
          <a:xfrm>
            <a:off x="3429600" y="5701840"/>
            <a:ext cx="1002600" cy="818488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0" name="사각형: 둥근 모서리 329">
            <a:extLst>
              <a:ext uri="{FF2B5EF4-FFF2-40B4-BE49-F238E27FC236}">
                <a16:creationId xmlns:a16="http://schemas.microsoft.com/office/drawing/2014/main" id="{50B64994-FED9-4158-8341-F66284F68CF3}"/>
              </a:ext>
            </a:extLst>
          </p:cNvPr>
          <p:cNvSpPr/>
          <p:nvPr/>
        </p:nvSpPr>
        <p:spPr>
          <a:xfrm>
            <a:off x="3660793" y="6257861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31" name="사각형: 둥근 모서리 330">
            <a:extLst>
              <a:ext uri="{FF2B5EF4-FFF2-40B4-BE49-F238E27FC236}">
                <a16:creationId xmlns:a16="http://schemas.microsoft.com/office/drawing/2014/main" id="{5EC7F47F-8661-4DF4-A148-5E7874DF43D3}"/>
              </a:ext>
            </a:extLst>
          </p:cNvPr>
          <p:cNvSpPr/>
          <p:nvPr/>
        </p:nvSpPr>
        <p:spPr>
          <a:xfrm>
            <a:off x="3514673" y="5786373"/>
            <a:ext cx="84152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32" name="사각형: 둥근 모서리 331">
            <a:extLst>
              <a:ext uri="{FF2B5EF4-FFF2-40B4-BE49-F238E27FC236}">
                <a16:creationId xmlns:a16="http://schemas.microsoft.com/office/drawing/2014/main" id="{B570F792-9092-4D20-9436-C23E770607A2}"/>
              </a:ext>
            </a:extLst>
          </p:cNvPr>
          <p:cNvSpPr/>
          <p:nvPr/>
        </p:nvSpPr>
        <p:spPr>
          <a:xfrm>
            <a:off x="3581742" y="6158828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333" name="연결선: 꺾임 332">
            <a:extLst>
              <a:ext uri="{FF2B5EF4-FFF2-40B4-BE49-F238E27FC236}">
                <a16:creationId xmlns:a16="http://schemas.microsoft.com/office/drawing/2014/main" id="{D4B22FAB-434D-4223-BC2A-CF76B042C479}"/>
              </a:ext>
            </a:extLst>
          </p:cNvPr>
          <p:cNvCxnSpPr>
            <a:cxnSpLocks/>
            <a:stCxn id="331" idx="2"/>
            <a:endCxn id="332" idx="0"/>
          </p:cNvCxnSpPr>
          <p:nvPr/>
        </p:nvCxnSpPr>
        <p:spPr>
          <a:xfrm rot="16200000" flipH="1">
            <a:off x="3841599" y="6062644"/>
            <a:ext cx="190020" cy="23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4" name="연결선: 꺾임 333">
            <a:extLst>
              <a:ext uri="{FF2B5EF4-FFF2-40B4-BE49-F238E27FC236}">
                <a16:creationId xmlns:a16="http://schemas.microsoft.com/office/drawing/2014/main" id="{C3CA6A52-2239-4354-8EA7-D4F2CFD90C8E}"/>
              </a:ext>
            </a:extLst>
          </p:cNvPr>
          <p:cNvCxnSpPr>
            <a:cxnSpLocks/>
            <a:stCxn id="320" idx="2"/>
            <a:endCxn id="331" idx="0"/>
          </p:cNvCxnSpPr>
          <p:nvPr/>
        </p:nvCxnSpPr>
        <p:spPr>
          <a:xfrm rot="16200000" flipH="1">
            <a:off x="3465394" y="5316332"/>
            <a:ext cx="366423" cy="57366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D4B66C53-028A-4DFE-8977-BB0AC46EA6F6}"/>
              </a:ext>
            </a:extLst>
          </p:cNvPr>
          <p:cNvSpPr/>
          <p:nvPr/>
        </p:nvSpPr>
        <p:spPr>
          <a:xfrm>
            <a:off x="8289500" y="1968740"/>
            <a:ext cx="1012092" cy="887198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F62C46B2-4213-4A1E-B478-C8972C5EBA5C}"/>
              </a:ext>
            </a:extLst>
          </p:cNvPr>
          <p:cNvSpPr/>
          <p:nvPr/>
        </p:nvSpPr>
        <p:spPr>
          <a:xfrm>
            <a:off x="8813756" y="3036181"/>
            <a:ext cx="1012093" cy="919112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37" name="그림 336">
            <a:extLst>
              <a:ext uri="{FF2B5EF4-FFF2-40B4-BE49-F238E27FC236}">
                <a16:creationId xmlns:a16="http://schemas.microsoft.com/office/drawing/2014/main" id="{DDD8414D-63A9-40A4-B072-59BD1A04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771" y="2258666"/>
            <a:ext cx="899784" cy="327479"/>
          </a:xfrm>
          <a:prstGeom prst="rect">
            <a:avLst/>
          </a:prstGeom>
        </p:spPr>
      </p:pic>
      <p:pic>
        <p:nvPicPr>
          <p:cNvPr id="338" name="그림 337">
            <a:extLst>
              <a:ext uri="{FF2B5EF4-FFF2-40B4-BE49-F238E27FC236}">
                <a16:creationId xmlns:a16="http://schemas.microsoft.com/office/drawing/2014/main" id="{9E75CDFB-EBFF-476D-BAF2-3CDC52A3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80" y="3242056"/>
            <a:ext cx="894512" cy="402802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DDC80F96-E0B8-4D7D-B336-64EB1B2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195" y="3731362"/>
            <a:ext cx="878999" cy="137426"/>
          </a:xfrm>
          <a:prstGeom prst="rect">
            <a:avLst/>
          </a:prstGeom>
        </p:spPr>
      </p:pic>
      <p:sp>
        <p:nvSpPr>
          <p:cNvPr id="340" name="타원 339">
            <a:extLst>
              <a:ext uri="{FF2B5EF4-FFF2-40B4-BE49-F238E27FC236}">
                <a16:creationId xmlns:a16="http://schemas.microsoft.com/office/drawing/2014/main" id="{7F6E623D-FDFE-4635-A1FE-7D13F270D439}"/>
              </a:ext>
            </a:extLst>
          </p:cNvPr>
          <p:cNvSpPr/>
          <p:nvPr/>
        </p:nvSpPr>
        <p:spPr>
          <a:xfrm>
            <a:off x="8654070" y="1837960"/>
            <a:ext cx="295679" cy="261561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</a:t>
            </a:r>
            <a:endParaRPr kumimoji="0" lang="ko-KR" altLang="en-US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D10A51F-C462-485F-A743-192705EDF69D}"/>
              </a:ext>
            </a:extLst>
          </p:cNvPr>
          <p:cNvSpPr/>
          <p:nvPr/>
        </p:nvSpPr>
        <p:spPr>
          <a:xfrm>
            <a:off x="9171961" y="2915511"/>
            <a:ext cx="295679" cy="261561"/>
          </a:xfrm>
          <a:prstGeom prst="ellipse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</a:t>
            </a:r>
            <a:endParaRPr kumimoji="0" lang="ko-KR" altLang="en-US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92EB68BB-795D-4C21-BB2D-B8FF5E64FF5A}"/>
              </a:ext>
            </a:extLst>
          </p:cNvPr>
          <p:cNvSpPr/>
          <p:nvPr/>
        </p:nvSpPr>
        <p:spPr>
          <a:xfrm>
            <a:off x="4684252" y="5673506"/>
            <a:ext cx="1754856" cy="867993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843E1C85-33AD-4AEE-94C8-24C38A5AA5BB}"/>
              </a:ext>
            </a:extLst>
          </p:cNvPr>
          <p:cNvSpPr/>
          <p:nvPr/>
        </p:nvSpPr>
        <p:spPr>
          <a:xfrm>
            <a:off x="4857609" y="5752986"/>
            <a:ext cx="1382727" cy="518165"/>
          </a:xfrm>
          <a:prstGeom prst="roundRect">
            <a:avLst>
              <a:gd name="adj" fmla="val 600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 </a:t>
            </a:r>
            <a:r>
              <a:rPr kumimoji="0" lang="en-US" altLang="ko-KR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POD</a:t>
            </a:r>
            <a:endParaRPr kumimoji="0" lang="ko-KR" altLang="en-US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A324FC53-314B-4E9C-9972-AAA7F8145084}"/>
              </a:ext>
            </a:extLst>
          </p:cNvPr>
          <p:cNvSpPr/>
          <p:nvPr/>
        </p:nvSpPr>
        <p:spPr>
          <a:xfrm>
            <a:off x="4672970" y="4447829"/>
            <a:ext cx="1738523" cy="919112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CE667822-6C7F-48AC-9657-C180259C021D}"/>
              </a:ext>
            </a:extLst>
          </p:cNvPr>
          <p:cNvSpPr/>
          <p:nvPr/>
        </p:nvSpPr>
        <p:spPr>
          <a:xfrm>
            <a:off x="4792209" y="3709016"/>
            <a:ext cx="882517" cy="2482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Policy_A</a:t>
            </a:r>
            <a:r>
              <a:rPr kumimoji="0" lang="en-US" altLang="ko-KR" sz="6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POD</a:t>
            </a:r>
            <a:endParaRPr kumimoji="0" lang="ko-KR" altLang="en-US" sz="6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298081D2-3961-4820-A805-DA16FC74480F}"/>
              </a:ext>
            </a:extLst>
          </p:cNvPr>
          <p:cNvSpPr/>
          <p:nvPr/>
        </p:nvSpPr>
        <p:spPr>
          <a:xfrm>
            <a:off x="4654919" y="3413478"/>
            <a:ext cx="1103296" cy="759190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gedge</a:t>
            </a:r>
            <a:r>
              <a:rPr kumimoji="0"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-front-server-</a:t>
            </a:r>
            <a:r>
              <a:rPr kumimoji="0" lang="en-US" altLang="ko-KR" sz="1200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endParaRPr kumimoji="0" lang="en-US" altLang="ko-KR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A334F74A-4DC0-4072-9294-687B170DB056}"/>
              </a:ext>
            </a:extLst>
          </p:cNvPr>
          <p:cNvSpPr/>
          <p:nvPr/>
        </p:nvSpPr>
        <p:spPr>
          <a:xfrm>
            <a:off x="5837653" y="3420183"/>
            <a:ext cx="1103296" cy="759190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65AF2B5E-1991-4B08-90FF-EA9BFA6E6AF7}"/>
              </a:ext>
            </a:extLst>
          </p:cNvPr>
          <p:cNvSpPr/>
          <p:nvPr/>
        </p:nvSpPr>
        <p:spPr>
          <a:xfrm>
            <a:off x="7016132" y="3420714"/>
            <a:ext cx="1103296" cy="759190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9" name="사각형: 둥근 모서리 348">
            <a:extLst>
              <a:ext uri="{FF2B5EF4-FFF2-40B4-BE49-F238E27FC236}">
                <a16:creationId xmlns:a16="http://schemas.microsoft.com/office/drawing/2014/main" id="{F63DE384-92C5-4B33-B756-7D69B72DA2C3}"/>
              </a:ext>
            </a:extLst>
          </p:cNvPr>
          <p:cNvSpPr/>
          <p:nvPr/>
        </p:nvSpPr>
        <p:spPr>
          <a:xfrm>
            <a:off x="8503007" y="2737583"/>
            <a:ext cx="647593" cy="21911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904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Yaml</a:t>
            </a: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Files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50194F9B-8017-4D92-BB4B-00FFD6A8E3C9}"/>
              </a:ext>
            </a:extLst>
          </p:cNvPr>
          <p:cNvCxnSpPr>
            <a:cxnSpLocks/>
            <a:stCxn id="379" idx="2"/>
            <a:endCxn id="346" idx="0"/>
          </p:cNvCxnSpPr>
          <p:nvPr/>
        </p:nvCxnSpPr>
        <p:spPr>
          <a:xfrm flipH="1">
            <a:off x="5206567" y="2972494"/>
            <a:ext cx="452532" cy="440984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B675774D-2656-4DBA-8CBC-49C2220B3279}"/>
              </a:ext>
            </a:extLst>
          </p:cNvPr>
          <p:cNvCxnSpPr>
            <a:cxnSpLocks/>
            <a:stCxn id="379" idx="2"/>
            <a:endCxn id="347" idx="0"/>
          </p:cNvCxnSpPr>
          <p:nvPr/>
        </p:nvCxnSpPr>
        <p:spPr>
          <a:xfrm>
            <a:off x="5659099" y="2972494"/>
            <a:ext cx="730202" cy="447689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F8BFC912-EBF6-4E2A-A91F-3C6471274ACE}"/>
              </a:ext>
            </a:extLst>
          </p:cNvPr>
          <p:cNvCxnSpPr>
            <a:cxnSpLocks/>
            <a:stCxn id="379" idx="2"/>
            <a:endCxn id="348" idx="0"/>
          </p:cNvCxnSpPr>
          <p:nvPr/>
        </p:nvCxnSpPr>
        <p:spPr>
          <a:xfrm>
            <a:off x="5659099" y="2972494"/>
            <a:ext cx="1908681" cy="448220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D6EE1CFB-ADC4-4633-97AC-987845C69B59}"/>
              </a:ext>
            </a:extLst>
          </p:cNvPr>
          <p:cNvSpPr/>
          <p:nvPr/>
        </p:nvSpPr>
        <p:spPr>
          <a:xfrm>
            <a:off x="4656231" y="5396630"/>
            <a:ext cx="1763090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Job Agent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40FE56E2-33F4-41A4-B2C5-751C56E06CDA}"/>
              </a:ext>
            </a:extLst>
          </p:cNvPr>
          <p:cNvSpPr/>
          <p:nvPr/>
        </p:nvSpPr>
        <p:spPr>
          <a:xfrm>
            <a:off x="8317992" y="3982618"/>
            <a:ext cx="1918718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Message Server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0697D8A5-4DB2-4118-B9EE-481AB018AE2E}"/>
              </a:ext>
            </a:extLst>
          </p:cNvPr>
          <p:cNvSpPr/>
          <p:nvPr/>
        </p:nvSpPr>
        <p:spPr>
          <a:xfrm>
            <a:off x="8249184" y="1620930"/>
            <a:ext cx="2138646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Metadata Server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59" name="사각형: 둥근 모서리 358">
            <a:extLst>
              <a:ext uri="{FF2B5EF4-FFF2-40B4-BE49-F238E27FC236}">
                <a16:creationId xmlns:a16="http://schemas.microsoft.com/office/drawing/2014/main" id="{15F53648-7B19-44A8-93AE-4A43F97C78B2}"/>
              </a:ext>
            </a:extLst>
          </p:cNvPr>
          <p:cNvSpPr/>
          <p:nvPr/>
        </p:nvSpPr>
        <p:spPr>
          <a:xfrm>
            <a:off x="5962677" y="3703582"/>
            <a:ext cx="882517" cy="2482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Policy_B</a:t>
            </a:r>
            <a:r>
              <a:rPr kumimoji="0" lang="en-US" altLang="ko-KR" sz="6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POD</a:t>
            </a:r>
            <a:endParaRPr kumimoji="0" lang="ko-KR" altLang="en-US" sz="6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60" name="사각형: 둥근 모서리 359">
            <a:extLst>
              <a:ext uri="{FF2B5EF4-FFF2-40B4-BE49-F238E27FC236}">
                <a16:creationId xmlns:a16="http://schemas.microsoft.com/office/drawing/2014/main" id="{6FDB84D4-40A9-459A-A34B-89198E7A89B6}"/>
              </a:ext>
            </a:extLst>
          </p:cNvPr>
          <p:cNvSpPr/>
          <p:nvPr/>
        </p:nvSpPr>
        <p:spPr>
          <a:xfrm>
            <a:off x="7149165" y="3737363"/>
            <a:ext cx="882517" cy="2482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Policy_C</a:t>
            </a:r>
            <a:r>
              <a:rPr kumimoji="0" lang="en-US" altLang="ko-KR" sz="6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POD</a:t>
            </a:r>
            <a:endParaRPr kumimoji="0" lang="ko-KR" altLang="en-US" sz="6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B6025578-E68E-4494-825E-2B39EA1D40D4}"/>
              </a:ext>
            </a:extLst>
          </p:cNvPr>
          <p:cNvSpPr/>
          <p:nvPr/>
        </p:nvSpPr>
        <p:spPr>
          <a:xfrm>
            <a:off x="4669142" y="6592618"/>
            <a:ext cx="1722783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Node Agent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62" name="사각형: 둥근 모서리 361">
            <a:extLst>
              <a:ext uri="{FF2B5EF4-FFF2-40B4-BE49-F238E27FC236}">
                <a16:creationId xmlns:a16="http://schemas.microsoft.com/office/drawing/2014/main" id="{A0D50F13-32B3-4990-81A2-C9A54F73695E}"/>
              </a:ext>
            </a:extLst>
          </p:cNvPr>
          <p:cNvSpPr/>
          <p:nvPr/>
        </p:nvSpPr>
        <p:spPr>
          <a:xfrm>
            <a:off x="4891170" y="5781826"/>
            <a:ext cx="1289349" cy="2466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API Server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(Flask)</a:t>
            </a:r>
          </a:p>
        </p:txBody>
      </p:sp>
      <p:sp>
        <p:nvSpPr>
          <p:cNvPr id="363" name="사각형: 둥근 모서리 362">
            <a:extLst>
              <a:ext uri="{FF2B5EF4-FFF2-40B4-BE49-F238E27FC236}">
                <a16:creationId xmlns:a16="http://schemas.microsoft.com/office/drawing/2014/main" id="{EB17BE94-1EA0-48EE-87B6-115F125B21F6}"/>
              </a:ext>
            </a:extLst>
          </p:cNvPr>
          <p:cNvSpPr/>
          <p:nvPr/>
        </p:nvSpPr>
        <p:spPr>
          <a:xfrm>
            <a:off x="7186293" y="3210828"/>
            <a:ext cx="929273" cy="179826"/>
          </a:xfrm>
          <a:prstGeom prst="roundRect">
            <a:avLst>
              <a:gd name="adj" fmla="val 2555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Policy PODs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4" name="사각형: 둥근 모서리 363">
            <a:extLst>
              <a:ext uri="{FF2B5EF4-FFF2-40B4-BE49-F238E27FC236}">
                <a16:creationId xmlns:a16="http://schemas.microsoft.com/office/drawing/2014/main" id="{BA36F723-27DF-4BCC-AA1F-58C00F3168E2}"/>
              </a:ext>
            </a:extLst>
          </p:cNvPr>
          <p:cNvSpPr/>
          <p:nvPr/>
        </p:nvSpPr>
        <p:spPr>
          <a:xfrm>
            <a:off x="4780311" y="5146174"/>
            <a:ext cx="1491393" cy="17982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Cluster Agent POD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5" name="사각형: 둥근 모서리 364">
            <a:extLst>
              <a:ext uri="{FF2B5EF4-FFF2-40B4-BE49-F238E27FC236}">
                <a16:creationId xmlns:a16="http://schemas.microsoft.com/office/drawing/2014/main" id="{A7783C21-DD94-460C-B7E7-8F03DA0497D1}"/>
              </a:ext>
            </a:extLst>
          </p:cNvPr>
          <p:cNvSpPr/>
          <p:nvPr/>
        </p:nvSpPr>
        <p:spPr>
          <a:xfrm>
            <a:off x="4811758" y="6325284"/>
            <a:ext cx="1428578" cy="17982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Worker Agent </a:t>
            </a: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PODs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0A86FAD8-A224-4583-AD25-819B66F399C3}"/>
              </a:ext>
            </a:extLst>
          </p:cNvPr>
          <p:cNvSpPr/>
          <p:nvPr/>
        </p:nvSpPr>
        <p:spPr>
          <a:xfrm>
            <a:off x="4734297" y="3644136"/>
            <a:ext cx="882517" cy="2482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Policy_A</a:t>
            </a:r>
            <a:r>
              <a:rPr kumimoji="0" lang="en-US" altLang="ko-KR" sz="6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POD</a:t>
            </a:r>
            <a:endParaRPr kumimoji="0" lang="ko-KR" altLang="en-US" sz="6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67" name="사각형: 둥근 모서리 366">
            <a:extLst>
              <a:ext uri="{FF2B5EF4-FFF2-40B4-BE49-F238E27FC236}">
                <a16:creationId xmlns:a16="http://schemas.microsoft.com/office/drawing/2014/main" id="{6E70D718-001F-4C70-A148-0844B95E8FC3}"/>
              </a:ext>
            </a:extLst>
          </p:cNvPr>
          <p:cNvSpPr/>
          <p:nvPr/>
        </p:nvSpPr>
        <p:spPr>
          <a:xfrm>
            <a:off x="7111574" y="3658721"/>
            <a:ext cx="882517" cy="2482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Policy_C</a:t>
            </a:r>
            <a:r>
              <a:rPr kumimoji="0" lang="en-US" altLang="ko-KR" sz="6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POD</a:t>
            </a:r>
            <a:endParaRPr kumimoji="0" lang="ko-KR" altLang="en-US" sz="6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368" name="그림 367">
            <a:extLst>
              <a:ext uri="{FF2B5EF4-FFF2-40B4-BE49-F238E27FC236}">
                <a16:creationId xmlns:a16="http://schemas.microsoft.com/office/drawing/2014/main" id="{163D85A5-D594-47A3-A212-A4187D0DB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606" y="2078872"/>
            <a:ext cx="668691" cy="719439"/>
          </a:xfrm>
          <a:prstGeom prst="rect">
            <a:avLst/>
          </a:prstGeom>
        </p:spPr>
      </p:pic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2AEB7B23-2FCB-4C38-96A9-25FF9AF77F67}"/>
              </a:ext>
            </a:extLst>
          </p:cNvPr>
          <p:cNvSpPr/>
          <p:nvPr/>
        </p:nvSpPr>
        <p:spPr>
          <a:xfrm>
            <a:off x="9375738" y="1974802"/>
            <a:ext cx="1012092" cy="887198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0C431320-5069-4978-BEB3-8A41B0BF0388}"/>
              </a:ext>
            </a:extLst>
          </p:cNvPr>
          <p:cNvSpPr/>
          <p:nvPr/>
        </p:nvSpPr>
        <p:spPr>
          <a:xfrm>
            <a:off x="9740308" y="1844021"/>
            <a:ext cx="295679" cy="261561"/>
          </a:xfrm>
          <a:prstGeom prst="ellipse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</a:t>
            </a:r>
            <a:endParaRPr kumimoji="0" lang="ko-KR" altLang="en-US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1" name="사각형: 둥근 모서리 370">
            <a:extLst>
              <a:ext uri="{FF2B5EF4-FFF2-40B4-BE49-F238E27FC236}">
                <a16:creationId xmlns:a16="http://schemas.microsoft.com/office/drawing/2014/main" id="{11FB01BB-E8D4-4F69-8E53-8A2F8C875595}"/>
              </a:ext>
            </a:extLst>
          </p:cNvPr>
          <p:cNvSpPr/>
          <p:nvPr/>
        </p:nvSpPr>
        <p:spPr>
          <a:xfrm>
            <a:off x="9534612" y="2755971"/>
            <a:ext cx="724678" cy="21911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90488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Metadata</a:t>
            </a: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C7AA729-4DA1-47E5-AEDD-59EF39915718}"/>
              </a:ext>
            </a:extLst>
          </p:cNvPr>
          <p:cNvSpPr/>
          <p:nvPr/>
        </p:nvSpPr>
        <p:spPr>
          <a:xfrm>
            <a:off x="4626115" y="2110603"/>
            <a:ext cx="3441511" cy="919112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73" name="그림 372">
            <a:extLst>
              <a:ext uri="{FF2B5EF4-FFF2-40B4-BE49-F238E27FC236}">
                <a16:creationId xmlns:a16="http://schemas.microsoft.com/office/drawing/2014/main" id="{83D70307-6725-47E7-A051-12175A51D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457" y="2239033"/>
            <a:ext cx="1509813" cy="393325"/>
          </a:xfrm>
          <a:prstGeom prst="rect">
            <a:avLst/>
          </a:prstGeom>
        </p:spPr>
      </p:pic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AF5A0FDF-60D9-4C9C-B4F2-9E62F0B8B976}"/>
              </a:ext>
            </a:extLst>
          </p:cNvPr>
          <p:cNvSpPr/>
          <p:nvPr/>
        </p:nvSpPr>
        <p:spPr>
          <a:xfrm>
            <a:off x="6477312" y="2702282"/>
            <a:ext cx="1490958" cy="21584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Dispatched Queue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75" name="사각형: 둥근 모서리 374">
            <a:extLst>
              <a:ext uri="{FF2B5EF4-FFF2-40B4-BE49-F238E27FC236}">
                <a16:creationId xmlns:a16="http://schemas.microsoft.com/office/drawing/2014/main" id="{9CAB5A6C-7D5E-4A28-8D92-A13C4AD05722}"/>
              </a:ext>
            </a:extLst>
          </p:cNvPr>
          <p:cNvSpPr/>
          <p:nvPr/>
        </p:nvSpPr>
        <p:spPr>
          <a:xfrm>
            <a:off x="4897402" y="2383277"/>
            <a:ext cx="1506534" cy="14671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(GSCH) Front API Server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AE8E8E1C-82E2-4C3E-BE3E-D66BE7BDEFEA}"/>
              </a:ext>
            </a:extLst>
          </p:cNvPr>
          <p:cNvSpPr/>
          <p:nvPr/>
        </p:nvSpPr>
        <p:spPr>
          <a:xfrm>
            <a:off x="4825526" y="2328121"/>
            <a:ext cx="162545" cy="149673"/>
          </a:xfrm>
          <a:prstGeom prst="ellipse">
            <a:avLst/>
          </a:prstGeom>
          <a:solidFill>
            <a:srgbClr val="F79646"/>
          </a:solidFill>
          <a:ln w="12700" cap="flat" cmpd="sng" algn="ctr">
            <a:solidFill>
              <a:srgbClr val="F79646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77" name="사각형: 둥근 모서리 376">
            <a:extLst>
              <a:ext uri="{FF2B5EF4-FFF2-40B4-BE49-F238E27FC236}">
                <a16:creationId xmlns:a16="http://schemas.microsoft.com/office/drawing/2014/main" id="{A94F49EF-85CD-4394-9E4D-03A2B900B6F2}"/>
              </a:ext>
            </a:extLst>
          </p:cNvPr>
          <p:cNvSpPr/>
          <p:nvPr/>
        </p:nvSpPr>
        <p:spPr>
          <a:xfrm>
            <a:off x="4905762" y="2603422"/>
            <a:ext cx="1506534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Policy Scale Controller 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A14FA102-B5D6-4658-98F6-9576E2CA840B}"/>
              </a:ext>
            </a:extLst>
          </p:cNvPr>
          <p:cNvSpPr/>
          <p:nvPr/>
        </p:nvSpPr>
        <p:spPr>
          <a:xfrm>
            <a:off x="4833979" y="2555300"/>
            <a:ext cx="162545" cy="149673"/>
          </a:xfrm>
          <a:prstGeom prst="ellipse">
            <a:avLst/>
          </a:prstGeom>
          <a:solidFill>
            <a:srgbClr val="F79646"/>
          </a:solidFill>
          <a:ln w="12700" cap="flat" cmpd="sng" algn="ctr">
            <a:solidFill>
              <a:srgbClr val="F79646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79" name="사각형: 둥근 모서리 378">
            <a:extLst>
              <a:ext uri="{FF2B5EF4-FFF2-40B4-BE49-F238E27FC236}">
                <a16:creationId xmlns:a16="http://schemas.microsoft.com/office/drawing/2014/main" id="{EE9980DF-F95C-44FA-96E6-ACD09FCC4A8C}"/>
              </a:ext>
            </a:extLst>
          </p:cNvPr>
          <p:cNvSpPr/>
          <p:nvPr/>
        </p:nvSpPr>
        <p:spPr>
          <a:xfrm>
            <a:off x="4905832" y="2816597"/>
            <a:ext cx="1506534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Request Jobs Dispatcher 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F7738757-5185-4B61-B908-E5952E5DACB1}"/>
              </a:ext>
            </a:extLst>
          </p:cNvPr>
          <p:cNvSpPr/>
          <p:nvPr/>
        </p:nvSpPr>
        <p:spPr>
          <a:xfrm>
            <a:off x="4834049" y="2759299"/>
            <a:ext cx="162545" cy="149673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1" name="사각형: 둥근 모서리 380">
            <a:extLst>
              <a:ext uri="{FF2B5EF4-FFF2-40B4-BE49-F238E27FC236}">
                <a16:creationId xmlns:a16="http://schemas.microsoft.com/office/drawing/2014/main" id="{2B54E282-18F5-444B-8818-F10AC5B89BA6}"/>
              </a:ext>
            </a:extLst>
          </p:cNvPr>
          <p:cNvSpPr/>
          <p:nvPr/>
        </p:nvSpPr>
        <p:spPr>
          <a:xfrm>
            <a:off x="6220204" y="1897072"/>
            <a:ext cx="1873106" cy="20618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GSCH Front Server POD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82" name="사각형: 둥근 모서리 381">
            <a:extLst>
              <a:ext uri="{FF2B5EF4-FFF2-40B4-BE49-F238E27FC236}">
                <a16:creationId xmlns:a16="http://schemas.microsoft.com/office/drawing/2014/main" id="{85524C44-6648-4E3C-966F-F3830017E3D1}"/>
              </a:ext>
            </a:extLst>
          </p:cNvPr>
          <p:cNvSpPr/>
          <p:nvPr/>
        </p:nvSpPr>
        <p:spPr>
          <a:xfrm>
            <a:off x="2871972" y="1905913"/>
            <a:ext cx="1533707" cy="17982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Platform Info POD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3" name="사각형: 둥근 모서리 382">
            <a:extLst>
              <a:ext uri="{FF2B5EF4-FFF2-40B4-BE49-F238E27FC236}">
                <a16:creationId xmlns:a16="http://schemas.microsoft.com/office/drawing/2014/main" id="{1C2A2DCB-FAF4-4112-9B11-FCFC4E9CEA5C}"/>
              </a:ext>
            </a:extLst>
          </p:cNvPr>
          <p:cNvSpPr/>
          <p:nvPr/>
        </p:nvSpPr>
        <p:spPr>
          <a:xfrm>
            <a:off x="2777736" y="2335516"/>
            <a:ext cx="1520840" cy="15192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Platform Info Updater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6B13E0CC-7B1C-406D-8152-3EAB33CC6EFF}"/>
              </a:ext>
            </a:extLst>
          </p:cNvPr>
          <p:cNvSpPr/>
          <p:nvPr/>
        </p:nvSpPr>
        <p:spPr>
          <a:xfrm>
            <a:off x="2521277" y="2134888"/>
            <a:ext cx="1879500" cy="913987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5" name="사각형: 둥근 모서리 384">
            <a:extLst>
              <a:ext uri="{FF2B5EF4-FFF2-40B4-BE49-F238E27FC236}">
                <a16:creationId xmlns:a16="http://schemas.microsoft.com/office/drawing/2014/main" id="{E96D70C7-3955-4654-9972-28A7A540223C}"/>
              </a:ext>
            </a:extLst>
          </p:cNvPr>
          <p:cNvSpPr/>
          <p:nvPr/>
        </p:nvSpPr>
        <p:spPr>
          <a:xfrm>
            <a:off x="2779356" y="2534484"/>
            <a:ext cx="1506534" cy="14297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(INFO) API Server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A438C326-B9B6-4D72-8D6B-428D7C87C0D5}"/>
              </a:ext>
            </a:extLst>
          </p:cNvPr>
          <p:cNvSpPr/>
          <p:nvPr/>
        </p:nvSpPr>
        <p:spPr>
          <a:xfrm>
            <a:off x="2690930" y="2472208"/>
            <a:ext cx="162545" cy="149673"/>
          </a:xfrm>
          <a:prstGeom prst="ellipse">
            <a:avLst/>
          </a:prstGeom>
          <a:solidFill>
            <a:srgbClr val="F79646"/>
          </a:solidFill>
          <a:ln w="12700" cap="flat" cmpd="sng" algn="ctr">
            <a:solidFill>
              <a:srgbClr val="F79646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3AA5A7E8-1759-4FD7-B1AB-506B069C76FE}"/>
              </a:ext>
            </a:extLst>
          </p:cNvPr>
          <p:cNvSpPr/>
          <p:nvPr/>
        </p:nvSpPr>
        <p:spPr>
          <a:xfrm>
            <a:off x="2696464" y="2282298"/>
            <a:ext cx="162545" cy="149673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T</a:t>
            </a:r>
            <a:endParaRPr kumimoji="0" lang="ko-KR" altLang="en-US" sz="1000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3A75D77-C395-4DD1-A857-5A08106CFF51}"/>
              </a:ext>
            </a:extLst>
          </p:cNvPr>
          <p:cNvSpPr/>
          <p:nvPr/>
        </p:nvSpPr>
        <p:spPr>
          <a:xfrm>
            <a:off x="4474651" y="2471344"/>
            <a:ext cx="295679" cy="261561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</a:t>
            </a:r>
            <a:endParaRPr kumimoji="0" lang="ko-KR" altLang="en-US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DC3C9174-6BCA-4ABA-9B04-D95D57ADDA4B}"/>
              </a:ext>
            </a:extLst>
          </p:cNvPr>
          <p:cNvSpPr/>
          <p:nvPr/>
        </p:nvSpPr>
        <p:spPr>
          <a:xfrm>
            <a:off x="2348736" y="2482016"/>
            <a:ext cx="295679" cy="261561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</a:t>
            </a:r>
            <a:endParaRPr kumimoji="0" lang="ko-KR" altLang="en-US" sz="12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0" name="사각형: 둥근 모서리 389">
            <a:extLst>
              <a:ext uri="{FF2B5EF4-FFF2-40B4-BE49-F238E27FC236}">
                <a16:creationId xmlns:a16="http://schemas.microsoft.com/office/drawing/2014/main" id="{4045C75A-28AE-496A-ADD3-15D673296960}"/>
              </a:ext>
            </a:extLst>
          </p:cNvPr>
          <p:cNvSpPr/>
          <p:nvPr/>
        </p:nvSpPr>
        <p:spPr>
          <a:xfrm>
            <a:off x="2777736" y="2719022"/>
            <a:ext cx="1506534" cy="14297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Platform Initializer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91" name="사각형: 둥근 모서리 390">
            <a:extLst>
              <a:ext uri="{FF2B5EF4-FFF2-40B4-BE49-F238E27FC236}">
                <a16:creationId xmlns:a16="http://schemas.microsoft.com/office/drawing/2014/main" id="{042C8DC1-8A76-4DF7-AFA3-6698FE905AA8}"/>
              </a:ext>
            </a:extLst>
          </p:cNvPr>
          <p:cNvSpPr/>
          <p:nvPr/>
        </p:nvSpPr>
        <p:spPr>
          <a:xfrm>
            <a:off x="4905763" y="2175133"/>
            <a:ext cx="1491392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GSCH Front Server Initializer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92" name="사각형: 둥근 모서리 391">
            <a:extLst>
              <a:ext uri="{FF2B5EF4-FFF2-40B4-BE49-F238E27FC236}">
                <a16:creationId xmlns:a16="http://schemas.microsoft.com/office/drawing/2014/main" id="{EFE1270D-07B1-4525-8D43-57BE799B70D4}"/>
              </a:ext>
            </a:extLst>
          </p:cNvPr>
          <p:cNvSpPr/>
          <p:nvPr/>
        </p:nvSpPr>
        <p:spPr>
          <a:xfrm>
            <a:off x="4803276" y="4613218"/>
            <a:ext cx="1491392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GSCH Cluster Agent Initializer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93" name="사각형: 둥근 모서리 392">
            <a:extLst>
              <a:ext uri="{FF2B5EF4-FFF2-40B4-BE49-F238E27FC236}">
                <a16:creationId xmlns:a16="http://schemas.microsoft.com/office/drawing/2014/main" id="{56BB892D-4A6D-4000-89F5-84264E21AA33}"/>
              </a:ext>
            </a:extLst>
          </p:cNvPr>
          <p:cNvSpPr/>
          <p:nvPr/>
        </p:nvSpPr>
        <p:spPr>
          <a:xfrm>
            <a:off x="4814392" y="4882096"/>
            <a:ext cx="1491392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GSCH Request Job Processor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94" name="순서도: 처리 393">
            <a:extLst>
              <a:ext uri="{FF2B5EF4-FFF2-40B4-BE49-F238E27FC236}">
                <a16:creationId xmlns:a16="http://schemas.microsoft.com/office/drawing/2014/main" id="{5664770C-CAD5-4C54-B43E-96022B146730}"/>
              </a:ext>
            </a:extLst>
          </p:cNvPr>
          <p:cNvSpPr/>
          <p:nvPr/>
        </p:nvSpPr>
        <p:spPr>
          <a:xfrm>
            <a:off x="6594648" y="4321239"/>
            <a:ext cx="2123057" cy="2442268"/>
          </a:xfrm>
          <a:prstGeom prst="flowChartProcess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5" name="순서도: 처리 394">
            <a:extLst>
              <a:ext uri="{FF2B5EF4-FFF2-40B4-BE49-F238E27FC236}">
                <a16:creationId xmlns:a16="http://schemas.microsoft.com/office/drawing/2014/main" id="{6A8EEE52-F67D-498C-A0D1-B5A532545C2E}"/>
              </a:ext>
            </a:extLst>
          </p:cNvPr>
          <p:cNvSpPr/>
          <p:nvPr/>
        </p:nvSpPr>
        <p:spPr>
          <a:xfrm>
            <a:off x="6639343" y="5693407"/>
            <a:ext cx="1002600" cy="818488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6" name="사각형: 둥근 모서리 395">
            <a:extLst>
              <a:ext uri="{FF2B5EF4-FFF2-40B4-BE49-F238E27FC236}">
                <a16:creationId xmlns:a16="http://schemas.microsoft.com/office/drawing/2014/main" id="{7ABFAC6A-206F-463A-A048-9DF66235764A}"/>
              </a:ext>
            </a:extLst>
          </p:cNvPr>
          <p:cNvSpPr/>
          <p:nvPr/>
        </p:nvSpPr>
        <p:spPr>
          <a:xfrm>
            <a:off x="6870537" y="6249428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97" name="순서도: 처리 396">
            <a:extLst>
              <a:ext uri="{FF2B5EF4-FFF2-40B4-BE49-F238E27FC236}">
                <a16:creationId xmlns:a16="http://schemas.microsoft.com/office/drawing/2014/main" id="{5351FEA6-51BA-4FB5-A5E0-81465B058E94}"/>
              </a:ext>
            </a:extLst>
          </p:cNvPr>
          <p:cNvSpPr/>
          <p:nvPr/>
        </p:nvSpPr>
        <p:spPr>
          <a:xfrm>
            <a:off x="6698247" y="4506606"/>
            <a:ext cx="1904767" cy="1051026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8" name="순서도: 처리 397">
            <a:extLst>
              <a:ext uri="{FF2B5EF4-FFF2-40B4-BE49-F238E27FC236}">
                <a16:creationId xmlns:a16="http://schemas.microsoft.com/office/drawing/2014/main" id="{5265E752-D36B-439C-BF2F-822B7A2006A9}"/>
              </a:ext>
            </a:extLst>
          </p:cNvPr>
          <p:cNvSpPr/>
          <p:nvPr/>
        </p:nvSpPr>
        <p:spPr>
          <a:xfrm>
            <a:off x="6832623" y="4805167"/>
            <a:ext cx="1657524" cy="711525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D30B03D8-1D1C-4BE8-A71C-D5A3EBADEAEB}"/>
              </a:ext>
            </a:extLst>
          </p:cNvPr>
          <p:cNvSpPr/>
          <p:nvPr/>
        </p:nvSpPr>
        <p:spPr>
          <a:xfrm>
            <a:off x="6915719" y="4933340"/>
            <a:ext cx="1400517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API Server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00" name="사각형: 둥근 모서리 399">
            <a:extLst>
              <a:ext uri="{FF2B5EF4-FFF2-40B4-BE49-F238E27FC236}">
                <a16:creationId xmlns:a16="http://schemas.microsoft.com/office/drawing/2014/main" id="{5BD44780-E1B6-43A3-B6BF-B9F279605B60}"/>
              </a:ext>
            </a:extLst>
          </p:cNvPr>
          <p:cNvSpPr/>
          <p:nvPr/>
        </p:nvSpPr>
        <p:spPr>
          <a:xfrm>
            <a:off x="6915719" y="5229084"/>
            <a:ext cx="1400517" cy="182434"/>
          </a:xfrm>
          <a:prstGeom prst="roundRect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Local Scheduler</a:t>
            </a:r>
            <a:r>
              <a:rPr kumimoji="0" lang="ko-KR" altLang="en-US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401" name="사각형: 둥근 모서리 400">
            <a:extLst>
              <a:ext uri="{FF2B5EF4-FFF2-40B4-BE49-F238E27FC236}">
                <a16:creationId xmlns:a16="http://schemas.microsoft.com/office/drawing/2014/main" id="{B9D19BFD-50DD-445A-9DF6-76D676958075}"/>
              </a:ext>
            </a:extLst>
          </p:cNvPr>
          <p:cNvSpPr/>
          <p:nvPr/>
        </p:nvSpPr>
        <p:spPr>
          <a:xfrm>
            <a:off x="6832623" y="4589228"/>
            <a:ext cx="165266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Global Scheduler</a:t>
            </a:r>
            <a:r>
              <a:rPr kumimoji="0" lang="ko-KR" altLang="en-US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02" name="사각형: 둥근 모서리 401">
            <a:extLst>
              <a:ext uri="{FF2B5EF4-FFF2-40B4-BE49-F238E27FC236}">
                <a16:creationId xmlns:a16="http://schemas.microsoft.com/office/drawing/2014/main" id="{73BC914F-9C9E-404A-B2D6-F78377F339BA}"/>
              </a:ext>
            </a:extLst>
          </p:cNvPr>
          <p:cNvSpPr/>
          <p:nvPr/>
        </p:nvSpPr>
        <p:spPr>
          <a:xfrm>
            <a:off x="6724415" y="5777941"/>
            <a:ext cx="84152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:a16="http://schemas.microsoft.com/office/drawing/2014/main" id="{32917F36-F127-4DC7-9D4D-1D3A7B0518DE}"/>
              </a:ext>
            </a:extLst>
          </p:cNvPr>
          <p:cNvSpPr/>
          <p:nvPr/>
        </p:nvSpPr>
        <p:spPr>
          <a:xfrm>
            <a:off x="6944952" y="6506315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Node</a:t>
            </a:r>
            <a:endParaRPr kumimoji="0" lang="ko-KR" altLang="en-US" sz="800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04" name="사각형: 둥근 모서리 403">
            <a:extLst>
              <a:ext uri="{FF2B5EF4-FFF2-40B4-BE49-F238E27FC236}">
                <a16:creationId xmlns:a16="http://schemas.microsoft.com/office/drawing/2014/main" id="{2B4E9063-CEBC-442C-B351-E2D95655D7E5}"/>
              </a:ext>
            </a:extLst>
          </p:cNvPr>
          <p:cNvSpPr/>
          <p:nvPr/>
        </p:nvSpPr>
        <p:spPr>
          <a:xfrm>
            <a:off x="6791485" y="6150395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6099798C-2F62-4AF2-B49F-6C2F63EE92A3}"/>
              </a:ext>
            </a:extLst>
          </p:cNvPr>
          <p:cNvSpPr/>
          <p:nvPr/>
        </p:nvSpPr>
        <p:spPr>
          <a:xfrm>
            <a:off x="7977171" y="6500734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Node</a:t>
            </a:r>
            <a:endParaRPr kumimoji="0" lang="ko-KR" altLang="en-US" sz="800" b="1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406" name="연결선: 꺾임 405">
            <a:extLst>
              <a:ext uri="{FF2B5EF4-FFF2-40B4-BE49-F238E27FC236}">
                <a16:creationId xmlns:a16="http://schemas.microsoft.com/office/drawing/2014/main" id="{7E690843-CF98-456B-BDDA-2B9DBE8B98E6}"/>
              </a:ext>
            </a:extLst>
          </p:cNvPr>
          <p:cNvCxnSpPr>
            <a:cxnSpLocks/>
            <a:stCxn id="400" idx="2"/>
            <a:endCxn id="402" idx="0"/>
          </p:cNvCxnSpPr>
          <p:nvPr/>
        </p:nvCxnSpPr>
        <p:spPr>
          <a:xfrm rot="5400000">
            <a:off x="7197368" y="5359329"/>
            <a:ext cx="366423" cy="47080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7" name="연결선: 꺾임 406">
            <a:extLst>
              <a:ext uri="{FF2B5EF4-FFF2-40B4-BE49-F238E27FC236}">
                <a16:creationId xmlns:a16="http://schemas.microsoft.com/office/drawing/2014/main" id="{AD1D6F97-DEC5-4F41-9B37-533F3EB36D44}"/>
              </a:ext>
            </a:extLst>
          </p:cNvPr>
          <p:cNvCxnSpPr>
            <a:cxnSpLocks/>
            <a:stCxn id="402" idx="2"/>
            <a:endCxn id="404" idx="0"/>
          </p:cNvCxnSpPr>
          <p:nvPr/>
        </p:nvCxnSpPr>
        <p:spPr>
          <a:xfrm rot="16200000" flipH="1">
            <a:off x="7051342" y="6054211"/>
            <a:ext cx="190020" cy="23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8" name="직선 화살표 연결선 407">
            <a:extLst>
              <a:ext uri="{FF2B5EF4-FFF2-40B4-BE49-F238E27FC236}">
                <a16:creationId xmlns:a16="http://schemas.microsoft.com/office/drawing/2014/main" id="{E9AC9A3F-95F6-4E54-A38F-6F4D292028E0}"/>
              </a:ext>
            </a:extLst>
          </p:cNvPr>
          <p:cNvCxnSpPr>
            <a:cxnSpLocks/>
            <a:stCxn id="399" idx="2"/>
            <a:endCxn id="400" idx="0"/>
          </p:cNvCxnSpPr>
          <p:nvPr/>
        </p:nvCxnSpPr>
        <p:spPr>
          <a:xfrm>
            <a:off x="7615978" y="5115774"/>
            <a:ext cx="0" cy="1133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9" name="순서도: 처리 408">
            <a:extLst>
              <a:ext uri="{FF2B5EF4-FFF2-40B4-BE49-F238E27FC236}">
                <a16:creationId xmlns:a16="http://schemas.microsoft.com/office/drawing/2014/main" id="{59C9CD86-5BE0-407E-8EA0-1322BEF6B385}"/>
              </a:ext>
            </a:extLst>
          </p:cNvPr>
          <p:cNvSpPr/>
          <p:nvPr/>
        </p:nvSpPr>
        <p:spPr>
          <a:xfrm>
            <a:off x="7683803" y="5693407"/>
            <a:ext cx="1002600" cy="818488"/>
          </a:xfrm>
          <a:prstGeom prst="flowChart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0" name="사각형: 둥근 모서리 409">
            <a:extLst>
              <a:ext uri="{FF2B5EF4-FFF2-40B4-BE49-F238E27FC236}">
                <a16:creationId xmlns:a16="http://schemas.microsoft.com/office/drawing/2014/main" id="{1784F5BD-68DC-4CFD-984D-C6BC2F31DE6F}"/>
              </a:ext>
            </a:extLst>
          </p:cNvPr>
          <p:cNvSpPr/>
          <p:nvPr/>
        </p:nvSpPr>
        <p:spPr>
          <a:xfrm>
            <a:off x="7914996" y="6249428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11" name="사각형: 둥근 모서리 410">
            <a:extLst>
              <a:ext uri="{FF2B5EF4-FFF2-40B4-BE49-F238E27FC236}">
                <a16:creationId xmlns:a16="http://schemas.microsoft.com/office/drawing/2014/main" id="{979C11E2-B440-42C4-A831-436541264C59}"/>
              </a:ext>
            </a:extLst>
          </p:cNvPr>
          <p:cNvSpPr/>
          <p:nvPr/>
        </p:nvSpPr>
        <p:spPr>
          <a:xfrm>
            <a:off x="7768876" y="5777941"/>
            <a:ext cx="841526" cy="18243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8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12" name="사각형: 둥근 모서리 411">
            <a:extLst>
              <a:ext uri="{FF2B5EF4-FFF2-40B4-BE49-F238E27FC236}">
                <a16:creationId xmlns:a16="http://schemas.microsoft.com/office/drawing/2014/main" id="{E78925C2-1E17-4B9D-B729-F9C210370984}"/>
              </a:ext>
            </a:extLst>
          </p:cNvPr>
          <p:cNvSpPr/>
          <p:nvPr/>
        </p:nvSpPr>
        <p:spPr>
          <a:xfrm>
            <a:off x="7835945" y="6150395"/>
            <a:ext cx="712079" cy="15161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Container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413" name="연결선: 꺾임 412">
            <a:extLst>
              <a:ext uri="{FF2B5EF4-FFF2-40B4-BE49-F238E27FC236}">
                <a16:creationId xmlns:a16="http://schemas.microsoft.com/office/drawing/2014/main" id="{7A9E36DC-4E84-4D03-96CB-A7C208C416FA}"/>
              </a:ext>
            </a:extLst>
          </p:cNvPr>
          <p:cNvCxnSpPr>
            <a:cxnSpLocks/>
            <a:stCxn id="411" idx="2"/>
            <a:endCxn id="412" idx="0"/>
          </p:cNvCxnSpPr>
          <p:nvPr/>
        </p:nvCxnSpPr>
        <p:spPr>
          <a:xfrm rot="16200000" flipH="1">
            <a:off x="8095802" y="6054211"/>
            <a:ext cx="190020" cy="23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AFA5D7A6-FD4F-47CF-8045-67A28418BE4C}"/>
              </a:ext>
            </a:extLst>
          </p:cNvPr>
          <p:cNvCxnSpPr>
            <a:cxnSpLocks/>
            <a:stCxn id="400" idx="2"/>
            <a:endCxn id="411" idx="0"/>
          </p:cNvCxnSpPr>
          <p:nvPr/>
        </p:nvCxnSpPr>
        <p:spPr>
          <a:xfrm rot="16200000" flipH="1">
            <a:off x="7719597" y="5307899"/>
            <a:ext cx="366423" cy="57366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AED02C38-1CCC-4EF7-82F6-6691F5C2F946}"/>
              </a:ext>
            </a:extLst>
          </p:cNvPr>
          <p:cNvSpPr/>
          <p:nvPr/>
        </p:nvSpPr>
        <p:spPr>
          <a:xfrm>
            <a:off x="8938455" y="5665073"/>
            <a:ext cx="1754856" cy="867993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541719B3-4DEC-49AA-B88A-169B5B7EECDD}"/>
              </a:ext>
            </a:extLst>
          </p:cNvPr>
          <p:cNvSpPr/>
          <p:nvPr/>
        </p:nvSpPr>
        <p:spPr>
          <a:xfrm>
            <a:off x="9111812" y="5744554"/>
            <a:ext cx="1382727" cy="518165"/>
          </a:xfrm>
          <a:prstGeom prst="roundRect">
            <a:avLst>
              <a:gd name="adj" fmla="val 600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700" b="1" kern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 </a:t>
            </a:r>
            <a:r>
              <a:rPr kumimoji="0" lang="en-US" altLang="ko-KR" sz="7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POD</a:t>
            </a:r>
            <a:endParaRPr kumimoji="0" lang="ko-KR" altLang="en-US" sz="7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2BADC705-8E5A-4553-862C-6CFCF094355F}"/>
              </a:ext>
            </a:extLst>
          </p:cNvPr>
          <p:cNvSpPr/>
          <p:nvPr/>
        </p:nvSpPr>
        <p:spPr>
          <a:xfrm>
            <a:off x="8927173" y="4439396"/>
            <a:ext cx="1738523" cy="919112"/>
          </a:xfrm>
          <a:prstGeom prst="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44D8ED9A-9242-4321-ABE0-E8BD36BBD92B}"/>
              </a:ext>
            </a:extLst>
          </p:cNvPr>
          <p:cNvSpPr/>
          <p:nvPr/>
        </p:nvSpPr>
        <p:spPr>
          <a:xfrm>
            <a:off x="8910434" y="5388197"/>
            <a:ext cx="1763090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Job Agent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629DBE56-4085-4BEE-9C7F-DB87EEF50289}"/>
              </a:ext>
            </a:extLst>
          </p:cNvPr>
          <p:cNvSpPr/>
          <p:nvPr/>
        </p:nvSpPr>
        <p:spPr>
          <a:xfrm>
            <a:off x="8923345" y="6584185"/>
            <a:ext cx="1722783" cy="230832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Global Scheduler Node Agent</a:t>
            </a:r>
            <a:endParaRPr kumimoji="0" lang="ko-KR" altLang="en-US" sz="9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20" name="사각형: 둥근 모서리 419">
            <a:extLst>
              <a:ext uri="{FF2B5EF4-FFF2-40B4-BE49-F238E27FC236}">
                <a16:creationId xmlns:a16="http://schemas.microsoft.com/office/drawing/2014/main" id="{1BDF8406-5DB1-4403-9FAB-4EC70BA16053}"/>
              </a:ext>
            </a:extLst>
          </p:cNvPr>
          <p:cNvSpPr/>
          <p:nvPr/>
        </p:nvSpPr>
        <p:spPr>
          <a:xfrm>
            <a:off x="9145373" y="5773394"/>
            <a:ext cx="1289349" cy="2466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API Server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(Flask)</a:t>
            </a:r>
          </a:p>
        </p:txBody>
      </p:sp>
      <p:sp>
        <p:nvSpPr>
          <p:cNvPr id="421" name="사각형: 둥근 모서리 420">
            <a:extLst>
              <a:ext uri="{FF2B5EF4-FFF2-40B4-BE49-F238E27FC236}">
                <a16:creationId xmlns:a16="http://schemas.microsoft.com/office/drawing/2014/main" id="{F96A8BA2-2EF1-413F-B2D4-6ADBBB5DE123}"/>
              </a:ext>
            </a:extLst>
          </p:cNvPr>
          <p:cNvSpPr/>
          <p:nvPr/>
        </p:nvSpPr>
        <p:spPr>
          <a:xfrm>
            <a:off x="9034514" y="5137741"/>
            <a:ext cx="1491393" cy="17982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Cluster Agent POD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2" name="사각형: 둥근 모서리 421">
            <a:extLst>
              <a:ext uri="{FF2B5EF4-FFF2-40B4-BE49-F238E27FC236}">
                <a16:creationId xmlns:a16="http://schemas.microsoft.com/office/drawing/2014/main" id="{1141BCFE-DB8E-4C82-9F74-9CA4F8388698}"/>
              </a:ext>
            </a:extLst>
          </p:cNvPr>
          <p:cNvSpPr/>
          <p:nvPr/>
        </p:nvSpPr>
        <p:spPr>
          <a:xfrm>
            <a:off x="9065961" y="6316851"/>
            <a:ext cx="1428578" cy="179826"/>
          </a:xfrm>
          <a:prstGeom prst="roundRect">
            <a:avLst>
              <a:gd name="adj" fmla="val 5000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Worker Agent </a:t>
            </a:r>
            <a:r>
              <a:rPr kumimoji="0" lang="en-US" altLang="ko-KR" sz="1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PODs</a:t>
            </a:r>
            <a:endParaRPr kumimoji="0" lang="ko-KR" altLang="en-US" sz="1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3" name="사각형: 둥근 모서리 422">
            <a:extLst>
              <a:ext uri="{FF2B5EF4-FFF2-40B4-BE49-F238E27FC236}">
                <a16:creationId xmlns:a16="http://schemas.microsoft.com/office/drawing/2014/main" id="{1CDC8DC4-8EAE-4810-8E5D-EF6C245069AB}"/>
              </a:ext>
            </a:extLst>
          </p:cNvPr>
          <p:cNvSpPr/>
          <p:nvPr/>
        </p:nvSpPr>
        <p:spPr>
          <a:xfrm>
            <a:off x="9034514" y="4624606"/>
            <a:ext cx="1491392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GSCH Cluster Agent Initializer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24" name="사각형: 둥근 모서리 423">
            <a:extLst>
              <a:ext uri="{FF2B5EF4-FFF2-40B4-BE49-F238E27FC236}">
                <a16:creationId xmlns:a16="http://schemas.microsoft.com/office/drawing/2014/main" id="{C913E291-C84B-43EA-BB38-9A6BD0BEB98A}"/>
              </a:ext>
            </a:extLst>
          </p:cNvPr>
          <p:cNvSpPr/>
          <p:nvPr/>
        </p:nvSpPr>
        <p:spPr>
          <a:xfrm>
            <a:off x="9035794" y="4876741"/>
            <a:ext cx="1491392" cy="15589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GSCH Request Job Processor</a:t>
            </a:r>
            <a:endParaRPr kumimoji="0" lang="ko-KR" altLang="en-US" sz="8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25" name="자유형: 도형 424">
            <a:extLst>
              <a:ext uri="{FF2B5EF4-FFF2-40B4-BE49-F238E27FC236}">
                <a16:creationId xmlns:a16="http://schemas.microsoft.com/office/drawing/2014/main" id="{DD915062-522C-4B70-BB57-F8F46048E024}"/>
              </a:ext>
            </a:extLst>
          </p:cNvPr>
          <p:cNvSpPr/>
          <p:nvPr/>
        </p:nvSpPr>
        <p:spPr>
          <a:xfrm>
            <a:off x="3763" y="1037549"/>
            <a:ext cx="4331027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56921" y="102745"/>
                </a:lnTo>
                <a:lnTo>
                  <a:pt x="725474" y="92215"/>
                </a:lnTo>
                <a:cubicBezTo>
                  <a:pt x="725324" y="72462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56809" y="324873"/>
                </a:lnTo>
                <a:lnTo>
                  <a:pt x="0" y="262415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6" name="직사각형 425">
            <a:extLst>
              <a:ext uri="{FF2B5EF4-FFF2-40B4-BE49-F238E27FC236}">
                <a16:creationId xmlns:a16="http://schemas.microsoft.com/office/drawing/2014/main" id="{5E658064-DCC1-4D14-A7C4-145D1F0A3F10}"/>
              </a:ext>
            </a:extLst>
          </p:cNvPr>
          <p:cNvSpPr/>
          <p:nvPr/>
        </p:nvSpPr>
        <p:spPr>
          <a:xfrm>
            <a:off x="386242" y="1251208"/>
            <a:ext cx="3306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dirty="0" err="1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GEdge</a:t>
            </a:r>
            <a:r>
              <a:rPr kumimoji="0" lang="en-US" altLang="ko-KR" sz="2400" b="1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Scheduler System</a:t>
            </a:r>
            <a:endParaRPr kumimoji="0" lang="ko-KR" altLang="en-US" sz="2400" b="1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9861529B-4368-49DC-9870-D8D75E219B68}"/>
              </a:ext>
            </a:extLst>
          </p:cNvPr>
          <p:cNvCxnSpPr>
            <a:cxnSpLocks/>
            <a:stCxn id="425" idx="2"/>
            <a:endCxn id="425" idx="8"/>
          </p:cNvCxnSpPr>
          <p:nvPr/>
        </p:nvCxnSpPr>
        <p:spPr>
          <a:xfrm flipH="1">
            <a:off x="297594" y="1257040"/>
            <a:ext cx="579" cy="474525"/>
          </a:xfrm>
          <a:prstGeom prst="line">
            <a:avLst/>
          </a:prstGeom>
          <a:noFill/>
          <a:ln w="635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04292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A6FBFC-F133-4DE9-B6B8-7C4218F784B8}"/>
              </a:ext>
            </a:extLst>
          </p:cNvPr>
          <p:cNvGrpSpPr/>
          <p:nvPr/>
        </p:nvGrpSpPr>
        <p:grpSpPr>
          <a:xfrm>
            <a:off x="2279576" y="1196751"/>
            <a:ext cx="6984776" cy="5661249"/>
            <a:chOff x="1999698" y="787431"/>
            <a:chExt cx="6959181" cy="582429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39238F5-BB5D-4BA0-8A50-0622DFDFEA65}"/>
                </a:ext>
              </a:extLst>
            </p:cNvPr>
            <p:cNvSpPr/>
            <p:nvPr/>
          </p:nvSpPr>
          <p:spPr>
            <a:xfrm>
              <a:off x="2133629" y="3053444"/>
              <a:ext cx="6825249" cy="1111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DB85D7B-21C9-415A-BA05-9FA65FD5C6E4}"/>
                </a:ext>
              </a:extLst>
            </p:cNvPr>
            <p:cNvSpPr/>
            <p:nvPr/>
          </p:nvSpPr>
          <p:spPr>
            <a:xfrm>
              <a:off x="2133630" y="794395"/>
              <a:ext cx="6825249" cy="22242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98D99C4-CE09-4B55-BDE7-C773FC2B9DA0}"/>
                </a:ext>
              </a:extLst>
            </p:cNvPr>
            <p:cNvSpPr/>
            <p:nvPr/>
          </p:nvSpPr>
          <p:spPr>
            <a:xfrm>
              <a:off x="2133630" y="4225099"/>
              <a:ext cx="6825249" cy="23866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1114503E-DA4B-4CC5-8E54-99CD22319937}"/>
                </a:ext>
              </a:extLst>
            </p:cNvPr>
            <p:cNvCxnSpPr>
              <a:cxnSpLocks/>
              <a:stCxn id="80" idx="0"/>
              <a:endCxn id="112" idx="0"/>
            </p:cNvCxnSpPr>
            <p:nvPr/>
          </p:nvCxnSpPr>
          <p:spPr>
            <a:xfrm rot="16200000" flipV="1">
              <a:off x="5163378" y="2769529"/>
              <a:ext cx="3374619" cy="2358486"/>
            </a:xfrm>
            <a:prstGeom prst="bentConnector3">
              <a:avLst>
                <a:gd name="adj1" fmla="val 106774"/>
              </a:avLst>
            </a:prstGeom>
            <a:noFill/>
            <a:ln w="15875" cap="flat" cmpd="sng" algn="ctr">
              <a:solidFill>
                <a:srgbClr val="F7964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524614-B714-4762-8486-6836937A1D3E}"/>
                </a:ext>
              </a:extLst>
            </p:cNvPr>
            <p:cNvSpPr/>
            <p:nvPr/>
          </p:nvSpPr>
          <p:spPr>
            <a:xfrm>
              <a:off x="6839850" y="2261462"/>
              <a:ext cx="1767253" cy="413239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Base Queue</a:t>
              </a:r>
            </a:p>
            <a:p>
              <a:pPr algn="ctr" latinLnBrk="0">
                <a:defRPr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Level)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3E09278-8C34-40A8-BAA1-E055F50F21E3}"/>
                </a:ext>
              </a:extLst>
            </p:cNvPr>
            <p:cNvSpPr/>
            <p:nvPr/>
          </p:nvSpPr>
          <p:spPr>
            <a:xfrm>
              <a:off x="2735785" y="2261462"/>
              <a:ext cx="1767253" cy="413239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 First Queue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(3 Level)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47771557-83B2-4514-9249-D538FE5D8DB1}"/>
                </a:ext>
              </a:extLst>
            </p:cNvPr>
            <p:cNvSpPr/>
            <p:nvPr/>
          </p:nvSpPr>
          <p:spPr>
            <a:xfrm>
              <a:off x="5082301" y="810617"/>
              <a:ext cx="1163973" cy="41323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Start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A93B46E0-FB31-46A9-BC28-C097B158C9CF}"/>
                </a:ext>
              </a:extLst>
            </p:cNvPr>
            <p:cNvSpPr/>
            <p:nvPr/>
          </p:nvSpPr>
          <p:spPr>
            <a:xfrm>
              <a:off x="6065340" y="1333189"/>
              <a:ext cx="1126309" cy="641837"/>
            </a:xfrm>
            <a:prstGeom prst="diamon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7A2C881D-A126-4EE6-8B99-3808113697C5}"/>
                </a:ext>
              </a:extLst>
            </p:cNvPr>
            <p:cNvCxnSpPr>
              <a:cxnSpLocks/>
              <a:stCxn id="64" idx="3"/>
              <a:endCxn id="65" idx="0"/>
            </p:cNvCxnSpPr>
            <p:nvPr/>
          </p:nvCxnSpPr>
          <p:spPr>
            <a:xfrm>
              <a:off x="6246274" y="1017237"/>
              <a:ext cx="382221" cy="315952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id="{4458627A-3AA6-491F-8506-F409A96A1502}"/>
                </a:ext>
              </a:extLst>
            </p:cNvPr>
            <p:cNvCxnSpPr>
              <a:cxnSpLocks/>
              <a:stCxn id="65" idx="3"/>
              <a:endCxn id="62" idx="0"/>
            </p:cNvCxnSpPr>
            <p:nvPr/>
          </p:nvCxnSpPr>
          <p:spPr>
            <a:xfrm>
              <a:off x="7191649" y="1654108"/>
              <a:ext cx="531828" cy="607354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E81611C7-6333-4668-B0AE-EE878C0D64DD}"/>
                </a:ext>
              </a:extLst>
            </p:cNvPr>
            <p:cNvSpPr/>
            <p:nvPr/>
          </p:nvSpPr>
          <p:spPr>
            <a:xfrm>
              <a:off x="3628023" y="4362059"/>
              <a:ext cx="1163973" cy="41323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Scheduling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2347519-A487-4226-ADF2-E9851440E3EC}"/>
                </a:ext>
              </a:extLst>
            </p:cNvPr>
            <p:cNvCxnSpPr>
              <a:cxnSpLocks/>
              <a:stCxn id="63" idx="2"/>
              <a:endCxn id="116" idx="0"/>
            </p:cNvCxnSpPr>
            <p:nvPr/>
          </p:nvCxnSpPr>
          <p:spPr>
            <a:xfrm rot="16200000" flipH="1">
              <a:off x="3566210" y="2727902"/>
              <a:ext cx="769854" cy="663451"/>
            </a:xfrm>
            <a:prstGeom prst="bentConnector3">
              <a:avLst>
                <a:gd name="adj1" fmla="val 35241"/>
              </a:avLst>
            </a:prstGeom>
            <a:noFill/>
            <a:ln w="15875" cap="flat" cmpd="sng" algn="ctr">
              <a:solidFill>
                <a:srgbClr val="C0504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2D0BD42A-56A5-4FB1-9098-2E8896DE46E2}"/>
                </a:ext>
              </a:extLst>
            </p:cNvPr>
            <p:cNvCxnSpPr>
              <a:cxnSpLocks/>
              <a:stCxn id="112" idx="2"/>
              <a:endCxn id="98" idx="0"/>
            </p:cNvCxnSpPr>
            <p:nvPr/>
          </p:nvCxnSpPr>
          <p:spPr>
            <a:xfrm rot="5400000">
              <a:off x="4909213" y="2682324"/>
              <a:ext cx="769854" cy="754609"/>
            </a:xfrm>
            <a:prstGeom prst="bentConnector3">
              <a:avLst>
                <a:gd name="adj1" fmla="val 29618"/>
              </a:avLst>
            </a:prstGeom>
            <a:noFill/>
            <a:ln w="15875" cap="flat" cmpd="sng" algn="ctr">
              <a:solidFill>
                <a:srgbClr val="F79646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D4F0789A-A6DC-47B9-92C3-596CE4504AD1}"/>
                </a:ext>
              </a:extLst>
            </p:cNvPr>
            <p:cNvCxnSpPr>
              <a:cxnSpLocks/>
              <a:stCxn id="62" idx="2"/>
              <a:endCxn id="114" idx="0"/>
            </p:cNvCxnSpPr>
            <p:nvPr/>
          </p:nvCxnSpPr>
          <p:spPr>
            <a:xfrm rot="5400000">
              <a:off x="6252215" y="1973293"/>
              <a:ext cx="769854" cy="2172670"/>
            </a:xfrm>
            <a:prstGeom prst="bentConnector3">
              <a:avLst>
                <a:gd name="adj1" fmla="val 41566"/>
              </a:avLst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DD8C0796-1DEA-45A0-AD3C-16E8428C6530}"/>
                </a:ext>
              </a:extLst>
            </p:cNvPr>
            <p:cNvSpPr/>
            <p:nvPr/>
          </p:nvSpPr>
          <p:spPr>
            <a:xfrm>
              <a:off x="2500971" y="4902886"/>
              <a:ext cx="1081748" cy="641837"/>
            </a:xfrm>
            <a:prstGeom prst="diamond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3F17B8B1-469E-4A7D-A972-D3298840DC38}"/>
                </a:ext>
              </a:extLst>
            </p:cNvPr>
            <p:cNvSpPr/>
            <p:nvPr/>
          </p:nvSpPr>
          <p:spPr>
            <a:xfrm>
              <a:off x="2459586" y="5783844"/>
              <a:ext cx="1163973" cy="41323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End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7225101-B650-4BF6-8A2E-74658DB93DEB}"/>
                </a:ext>
              </a:extLst>
            </p:cNvPr>
            <p:cNvCxnSpPr>
              <a:cxnSpLocks/>
              <a:stCxn id="106" idx="2"/>
              <a:endCxn id="73" idx="2"/>
            </p:cNvCxnSpPr>
            <p:nvPr/>
          </p:nvCxnSpPr>
          <p:spPr>
            <a:xfrm rot="5400000" flipH="1">
              <a:off x="4218191" y="5020465"/>
              <a:ext cx="64330" cy="2417566"/>
            </a:xfrm>
            <a:prstGeom prst="bentConnector3">
              <a:avLst>
                <a:gd name="adj1" fmla="val -355355"/>
              </a:avLst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301269FF-5C8E-4355-8D75-67AF19B0F374}"/>
                </a:ext>
              </a:extLst>
            </p:cNvPr>
            <p:cNvCxnSpPr>
              <a:cxnSpLocks/>
              <a:stCxn id="84" idx="3"/>
              <a:endCxn id="80" idx="1"/>
            </p:cNvCxnSpPr>
            <p:nvPr/>
          </p:nvCxnSpPr>
          <p:spPr>
            <a:xfrm>
              <a:off x="7126333" y="4886144"/>
              <a:ext cx="331230" cy="1054350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14DB7BF3-818D-492C-8773-4A3AFBCD3CB1}"/>
                </a:ext>
              </a:extLst>
            </p:cNvPr>
            <p:cNvCxnSpPr>
              <a:cxnSpLocks/>
              <a:stCxn id="84" idx="0"/>
              <a:endCxn id="63" idx="0"/>
            </p:cNvCxnSpPr>
            <p:nvPr/>
          </p:nvCxnSpPr>
          <p:spPr>
            <a:xfrm rot="16200000" flipV="1">
              <a:off x="3865259" y="2015616"/>
              <a:ext cx="2303763" cy="2795456"/>
            </a:xfrm>
            <a:prstGeom prst="bentConnector3">
              <a:avLst>
                <a:gd name="adj1" fmla="val 114855"/>
              </a:avLst>
            </a:prstGeom>
            <a:noFill/>
            <a:ln w="15875" cap="flat" cmpd="sng" algn="ctr">
              <a:solidFill>
                <a:srgbClr val="C0504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6FC36F80-6BF2-421B-927D-5E809B6B9786}"/>
                </a:ext>
              </a:extLst>
            </p:cNvPr>
            <p:cNvCxnSpPr>
              <a:cxnSpLocks/>
              <a:stCxn id="80" idx="3"/>
              <a:endCxn id="62" idx="3"/>
            </p:cNvCxnSpPr>
            <p:nvPr/>
          </p:nvCxnSpPr>
          <p:spPr>
            <a:xfrm flipV="1">
              <a:off x="8602297" y="2468082"/>
              <a:ext cx="4806" cy="3472412"/>
            </a:xfrm>
            <a:prstGeom prst="bentConnector3">
              <a:avLst>
                <a:gd name="adj1" fmla="val 5419476"/>
              </a:avLst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6FC2DE-73C7-482E-B2A5-98082A089CB9}"/>
                </a:ext>
              </a:extLst>
            </p:cNvPr>
            <p:cNvSpPr/>
            <p:nvPr/>
          </p:nvSpPr>
          <p:spPr>
            <a:xfrm>
              <a:off x="6339170" y="1413729"/>
              <a:ext cx="600421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FAST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Option?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220B307-85E5-42AF-B7E8-DFBD6C6B5073}"/>
                </a:ext>
              </a:extLst>
            </p:cNvPr>
            <p:cNvGrpSpPr/>
            <p:nvPr/>
          </p:nvGrpSpPr>
          <p:grpSpPr>
            <a:xfrm>
              <a:off x="7457563" y="5636081"/>
              <a:ext cx="1144734" cy="608826"/>
              <a:chOff x="7490571" y="3811797"/>
              <a:chExt cx="970825" cy="608826"/>
            </a:xfrm>
          </p:grpSpPr>
          <p:sp>
            <p:nvSpPr>
              <p:cNvPr id="80" name="다이아몬드 79">
                <a:extLst>
                  <a:ext uri="{FF2B5EF4-FFF2-40B4-BE49-F238E27FC236}">
                    <a16:creationId xmlns:a16="http://schemas.microsoft.com/office/drawing/2014/main" id="{B4211257-7746-4EB5-B28B-3C14C2D906EA}"/>
                  </a:ext>
                </a:extLst>
              </p:cNvPr>
              <p:cNvSpPr/>
              <p:nvPr/>
            </p:nvSpPr>
            <p:spPr>
              <a:xfrm>
                <a:off x="7490571" y="3811797"/>
                <a:ext cx="970825" cy="608826"/>
              </a:xfrm>
              <a:prstGeom prst="diamond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1DB420A-5B44-492A-B01C-58F691D8D8D8}"/>
                  </a:ext>
                </a:extLst>
              </p:cNvPr>
              <p:cNvSpPr/>
              <p:nvPr/>
            </p:nvSpPr>
            <p:spPr>
              <a:xfrm>
                <a:off x="7721548" y="3869774"/>
                <a:ext cx="515589" cy="4308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</a:t>
                </a:r>
              </a:p>
              <a:p>
                <a:pPr lvl="0" algn="ctr">
                  <a:defRPr/>
                </a:pPr>
                <a:r>
                  <a:rPr lang="en-US" altLang="ko-KR" sz="14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Option?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B47C5A2-E369-45D3-A3B6-C045BC4F950A}"/>
                </a:ext>
              </a:extLst>
            </p:cNvPr>
            <p:cNvSpPr/>
            <p:nvPr/>
          </p:nvSpPr>
          <p:spPr>
            <a:xfrm>
              <a:off x="2709641" y="5109504"/>
              <a:ext cx="64921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Success?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19C48FA-80BB-4948-BB7C-FAC0A782D07F}"/>
                </a:ext>
              </a:extLst>
            </p:cNvPr>
            <p:cNvGrpSpPr/>
            <p:nvPr/>
          </p:nvGrpSpPr>
          <p:grpSpPr>
            <a:xfrm>
              <a:off x="5703402" y="4565225"/>
              <a:ext cx="1422931" cy="641837"/>
              <a:chOff x="5972220" y="4288184"/>
              <a:chExt cx="1422931" cy="641837"/>
            </a:xfrm>
          </p:grpSpPr>
          <p:sp>
            <p:nvSpPr>
              <p:cNvPr id="84" name="다이아몬드 83">
                <a:extLst>
                  <a:ext uri="{FF2B5EF4-FFF2-40B4-BE49-F238E27FC236}">
                    <a16:creationId xmlns:a16="http://schemas.microsoft.com/office/drawing/2014/main" id="{5E3A00FD-4824-4A7D-A70D-FBD8A0B84EDC}"/>
                  </a:ext>
                </a:extLst>
              </p:cNvPr>
              <p:cNvSpPr/>
              <p:nvPr/>
            </p:nvSpPr>
            <p:spPr>
              <a:xfrm>
                <a:off x="5972220" y="4288184"/>
                <a:ext cx="1422931" cy="641837"/>
              </a:xfrm>
              <a:prstGeom prst="diamond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1826135-D75B-45AC-85C5-59562EC85A49}"/>
                  </a:ext>
                </a:extLst>
              </p:cNvPr>
              <p:cNvSpPr/>
              <p:nvPr/>
            </p:nvSpPr>
            <p:spPr>
              <a:xfrm>
                <a:off x="6019940" y="4516769"/>
                <a:ext cx="1375211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rPr>
                  <a:t>Fail_Num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rPr>
                  <a:t> &gt; K*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9315EF2-1C16-4856-BEED-25050D7FF97E}"/>
                </a:ext>
              </a:extLst>
            </p:cNvPr>
            <p:cNvSpPr/>
            <p:nvPr/>
          </p:nvSpPr>
          <p:spPr>
            <a:xfrm>
              <a:off x="5769071" y="1422344"/>
              <a:ext cx="24051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84D7CB4-E740-4590-9E8D-52285A5C4F65}"/>
                </a:ext>
              </a:extLst>
            </p:cNvPr>
            <p:cNvSpPr/>
            <p:nvPr/>
          </p:nvSpPr>
          <p:spPr>
            <a:xfrm>
              <a:off x="3123926" y="5517294"/>
              <a:ext cx="24051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E73674E-AA3E-4B88-8809-1E3BEEE82020}"/>
                </a:ext>
              </a:extLst>
            </p:cNvPr>
            <p:cNvSpPr/>
            <p:nvPr/>
          </p:nvSpPr>
          <p:spPr>
            <a:xfrm>
              <a:off x="6467979" y="4334635"/>
              <a:ext cx="240515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63BB0C1-FAD5-409A-B332-0D9A55A8D868}"/>
                </a:ext>
              </a:extLst>
            </p:cNvPr>
            <p:cNvSpPr/>
            <p:nvPr/>
          </p:nvSpPr>
          <p:spPr>
            <a:xfrm>
              <a:off x="8082062" y="5179073"/>
              <a:ext cx="318740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4E4927A-532E-4C24-A97B-A85B80F7118A}"/>
                </a:ext>
              </a:extLst>
            </p:cNvPr>
            <p:cNvSpPr/>
            <p:nvPr/>
          </p:nvSpPr>
          <p:spPr>
            <a:xfrm>
              <a:off x="8633608" y="5740439"/>
              <a:ext cx="214803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B6AFE00-B4C5-492B-816D-AC2F2C9AD5C3}"/>
                </a:ext>
              </a:extLst>
            </p:cNvPr>
            <p:cNvSpPr/>
            <p:nvPr/>
          </p:nvSpPr>
          <p:spPr>
            <a:xfrm flipH="1">
              <a:off x="6975527" y="4952183"/>
              <a:ext cx="33707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6A3A4DC-2748-4EC4-B2B3-EAC96B845F80}"/>
                </a:ext>
              </a:extLst>
            </p:cNvPr>
            <p:cNvSpPr/>
            <p:nvPr/>
          </p:nvSpPr>
          <p:spPr>
            <a:xfrm>
              <a:off x="3673267" y="4924503"/>
              <a:ext cx="214803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E5A21DD-194C-4989-A91C-4BD6F6E2A868}"/>
                </a:ext>
              </a:extLst>
            </p:cNvPr>
            <p:cNvSpPr/>
            <p:nvPr/>
          </p:nvSpPr>
          <p:spPr>
            <a:xfrm>
              <a:off x="7247403" y="1428209"/>
              <a:ext cx="214803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926EFBD-DF3E-4F6F-BF96-CDF59CFF229E}"/>
                </a:ext>
              </a:extLst>
            </p:cNvPr>
            <p:cNvSpPr/>
            <p:nvPr/>
          </p:nvSpPr>
          <p:spPr>
            <a:xfrm>
              <a:off x="4050299" y="5017184"/>
              <a:ext cx="1163973" cy="41323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Fail_Num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 += 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148F7A1C-0EEA-431D-948E-2E1C07F893A6}"/>
                </a:ext>
              </a:extLst>
            </p:cNvPr>
            <p:cNvCxnSpPr>
              <a:cxnSpLocks/>
              <a:stCxn id="72" idx="3"/>
              <a:endCxn id="94" idx="1"/>
            </p:cNvCxnSpPr>
            <p:nvPr/>
          </p:nvCxnSpPr>
          <p:spPr>
            <a:xfrm flipV="1">
              <a:off x="3582719" y="5223804"/>
              <a:ext cx="467580" cy="1"/>
            </a:xfrm>
            <a:prstGeom prst="straightConnector1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92DC702-C8D7-464E-82F4-64647792E9FF}"/>
                </a:ext>
              </a:extLst>
            </p:cNvPr>
            <p:cNvSpPr/>
            <p:nvPr/>
          </p:nvSpPr>
          <p:spPr>
            <a:xfrm>
              <a:off x="4412977" y="3444555"/>
              <a:ext cx="162419" cy="281944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C4FC9A0-AAD9-4A52-811D-2D16D28C35A8}"/>
                </a:ext>
              </a:extLst>
            </p:cNvPr>
            <p:cNvSpPr/>
            <p:nvPr/>
          </p:nvSpPr>
          <p:spPr>
            <a:xfrm>
              <a:off x="4624301" y="3444555"/>
              <a:ext cx="162419" cy="281944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E963C79-1BAA-47F4-93F6-4A2E7522637E}"/>
                </a:ext>
              </a:extLst>
            </p:cNvPr>
            <p:cNvSpPr/>
            <p:nvPr/>
          </p:nvSpPr>
          <p:spPr>
            <a:xfrm>
              <a:off x="4835625" y="3444555"/>
              <a:ext cx="162419" cy="28194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rgbClr val="F796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C952A6C-8ACD-4ACA-B947-0EF7BFCE1137}"/>
                </a:ext>
              </a:extLst>
            </p:cNvPr>
            <p:cNvSpPr/>
            <p:nvPr/>
          </p:nvSpPr>
          <p:spPr>
            <a:xfrm>
              <a:off x="5046949" y="3444555"/>
              <a:ext cx="162419" cy="28194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rgbClr val="F796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8E75B47-0AEA-4008-B0BF-4AFBFD19E968}"/>
                </a:ext>
              </a:extLst>
            </p:cNvPr>
            <p:cNvSpPr/>
            <p:nvPr/>
          </p:nvSpPr>
          <p:spPr>
            <a:xfrm>
              <a:off x="5680921" y="3444555"/>
              <a:ext cx="162419" cy="281944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17EF9D6-6EEF-444F-8CDB-F0CE901D8F04}"/>
                </a:ext>
              </a:extLst>
            </p:cNvPr>
            <p:cNvSpPr/>
            <p:nvPr/>
          </p:nvSpPr>
          <p:spPr>
            <a:xfrm>
              <a:off x="5892245" y="3444555"/>
              <a:ext cx="162419" cy="281944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3A9291D-62D7-4100-9E78-987FC950DE63}"/>
                </a:ext>
              </a:extLst>
            </p:cNvPr>
            <p:cNvSpPr/>
            <p:nvPr/>
          </p:nvSpPr>
          <p:spPr>
            <a:xfrm>
              <a:off x="3906842" y="3322359"/>
              <a:ext cx="2464746" cy="640904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011E321-FAD4-4BBB-83EC-091B694072D8}"/>
                </a:ext>
              </a:extLst>
            </p:cNvPr>
            <p:cNvSpPr/>
            <p:nvPr/>
          </p:nvSpPr>
          <p:spPr>
            <a:xfrm>
              <a:off x="4068666" y="3728897"/>
              <a:ext cx="219226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Scheduling Jobs Queue (FIFO)</a:t>
              </a:r>
              <a:endParaRPr lang="ko-KR" altLang="en-US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연결선: 꺾임 103">
              <a:extLst>
                <a:ext uri="{FF2B5EF4-FFF2-40B4-BE49-F238E27FC236}">
                  <a16:creationId xmlns:a16="http://schemas.microsoft.com/office/drawing/2014/main" id="{DC994C77-80E1-40D5-91A7-8A8FB432C9DA}"/>
                </a:ext>
              </a:extLst>
            </p:cNvPr>
            <p:cNvCxnSpPr>
              <a:cxnSpLocks/>
              <a:stCxn id="94" idx="3"/>
              <a:endCxn id="106" idx="0"/>
            </p:cNvCxnSpPr>
            <p:nvPr/>
          </p:nvCxnSpPr>
          <p:spPr>
            <a:xfrm>
              <a:off x="5214272" y="5223804"/>
              <a:ext cx="244867" cy="395772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6438CFF9-A162-4AF1-A816-F5250356105C}"/>
                </a:ext>
              </a:extLst>
            </p:cNvPr>
            <p:cNvGrpSpPr/>
            <p:nvPr/>
          </p:nvGrpSpPr>
          <p:grpSpPr>
            <a:xfrm>
              <a:off x="4747673" y="5619576"/>
              <a:ext cx="1422931" cy="641837"/>
              <a:chOff x="5115544" y="5365232"/>
              <a:chExt cx="1422931" cy="641837"/>
            </a:xfrm>
          </p:grpSpPr>
          <p:sp>
            <p:nvSpPr>
              <p:cNvPr id="106" name="다이아몬드 105">
                <a:extLst>
                  <a:ext uri="{FF2B5EF4-FFF2-40B4-BE49-F238E27FC236}">
                    <a16:creationId xmlns:a16="http://schemas.microsoft.com/office/drawing/2014/main" id="{3FC0C1C2-21A8-4E05-90F9-5B6FB4BA4337}"/>
                  </a:ext>
                </a:extLst>
              </p:cNvPr>
              <p:cNvSpPr/>
              <p:nvPr/>
            </p:nvSpPr>
            <p:spPr>
              <a:xfrm>
                <a:off x="5115544" y="5365232"/>
                <a:ext cx="1422931" cy="641837"/>
              </a:xfrm>
              <a:prstGeom prst="diamond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BEB08A3E-5D9B-4065-B3B1-A742FC300533}"/>
                  </a:ext>
                </a:extLst>
              </p:cNvPr>
              <p:cNvSpPr/>
              <p:nvPr/>
            </p:nvSpPr>
            <p:spPr>
              <a:xfrm>
                <a:off x="5136164" y="5593817"/>
                <a:ext cx="1375211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rPr>
                  <a:t> </a:t>
                </a:r>
                <a:r>
                  <a:rPr kumimoji="0" lang="en-US" altLang="ko-KR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rPr>
                  <a:t>Fail_Num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rPr>
                  <a:t> &gt; Z*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42D67FB4-27E8-464A-A1F3-E0AEE0BE18B3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 flipH="1">
              <a:off x="3041573" y="5544723"/>
              <a:ext cx="272" cy="239121"/>
            </a:xfrm>
            <a:prstGeom prst="straightConnector1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361A76C-1E45-4687-80E3-4B0F5EE83076}"/>
                </a:ext>
              </a:extLst>
            </p:cNvPr>
            <p:cNvSpPr/>
            <p:nvPr/>
          </p:nvSpPr>
          <p:spPr>
            <a:xfrm>
              <a:off x="5097400" y="6274157"/>
              <a:ext cx="318740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FE7A4297-E76B-45FF-B8E4-5DDB48B3972A}"/>
                </a:ext>
              </a:extLst>
            </p:cNvPr>
            <p:cNvCxnSpPr>
              <a:cxnSpLocks/>
              <a:stCxn id="106" idx="3"/>
              <a:endCxn id="84" idx="2"/>
            </p:cNvCxnSpPr>
            <p:nvPr/>
          </p:nvCxnSpPr>
          <p:spPr>
            <a:xfrm flipV="1">
              <a:off x="6170604" y="5207062"/>
              <a:ext cx="244264" cy="733433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139DD25-F456-46F1-8426-A7AA2094DCCC}"/>
                </a:ext>
              </a:extLst>
            </p:cNvPr>
            <p:cNvSpPr/>
            <p:nvPr/>
          </p:nvSpPr>
          <p:spPr>
            <a:xfrm flipH="1">
              <a:off x="6130906" y="5965594"/>
              <a:ext cx="33707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A07A74-8567-4FAC-9C28-77195FA11FB8}"/>
                </a:ext>
              </a:extLst>
            </p:cNvPr>
            <p:cNvSpPr/>
            <p:nvPr/>
          </p:nvSpPr>
          <p:spPr>
            <a:xfrm>
              <a:off x="4787817" y="2261462"/>
              <a:ext cx="1767253" cy="413239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rgbClr val="F796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Fast Queue</a:t>
              </a:r>
            </a:p>
            <a:p>
              <a:pPr algn="ctr" latinLnBrk="0">
                <a:defRPr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 Level)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B119C8F5-B81E-463A-A262-C7EF1B7A557A}"/>
                </a:ext>
              </a:extLst>
            </p:cNvPr>
            <p:cNvCxnSpPr>
              <a:cxnSpLocks/>
              <a:stCxn id="65" idx="1"/>
              <a:endCxn id="112" idx="1"/>
            </p:cNvCxnSpPr>
            <p:nvPr/>
          </p:nvCxnSpPr>
          <p:spPr>
            <a:xfrm rot="10800000" flipV="1">
              <a:off x="4787818" y="1654108"/>
              <a:ext cx="1277523" cy="813974"/>
            </a:xfrm>
            <a:prstGeom prst="bentConnector3">
              <a:avLst>
                <a:gd name="adj1" fmla="val 117894"/>
              </a:avLst>
            </a:prstGeom>
            <a:noFill/>
            <a:ln w="15875" cap="flat" cmpd="sng" algn="ctr">
              <a:solidFill>
                <a:srgbClr val="F7964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1A718AF-060B-4C0F-9C0F-F6983CE54010}"/>
                </a:ext>
              </a:extLst>
            </p:cNvPr>
            <p:cNvSpPr/>
            <p:nvPr/>
          </p:nvSpPr>
          <p:spPr>
            <a:xfrm>
              <a:off x="5469597" y="3444555"/>
              <a:ext cx="162419" cy="281944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1EBE4E6-D9D3-4881-9D05-FBA17C05D62B}"/>
                </a:ext>
              </a:extLst>
            </p:cNvPr>
            <p:cNvSpPr/>
            <p:nvPr/>
          </p:nvSpPr>
          <p:spPr>
            <a:xfrm>
              <a:off x="5258273" y="3444555"/>
              <a:ext cx="162419" cy="281944"/>
            </a:xfrm>
            <a:prstGeom prst="rect">
              <a:avLst/>
            </a:prstGeom>
            <a:solidFill>
              <a:srgbClr val="F79646"/>
            </a:solidFill>
            <a:ln w="12700" cap="flat" cmpd="sng" algn="ctr">
              <a:solidFill>
                <a:srgbClr val="F796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7CE275C-ECFD-46EF-A273-CE058B3C1162}"/>
                </a:ext>
              </a:extLst>
            </p:cNvPr>
            <p:cNvSpPr/>
            <p:nvPr/>
          </p:nvSpPr>
          <p:spPr>
            <a:xfrm>
              <a:off x="4201653" y="3444555"/>
              <a:ext cx="162419" cy="281944"/>
            </a:xfrm>
            <a:prstGeom prst="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9CF17FA-3053-4F5E-9502-43E70F5D519A}"/>
                </a:ext>
              </a:extLst>
            </p:cNvPr>
            <p:cNvSpPr/>
            <p:nvPr/>
          </p:nvSpPr>
          <p:spPr>
            <a:xfrm>
              <a:off x="2580881" y="2144311"/>
              <a:ext cx="6147909" cy="653284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B1EA339-54B6-43FD-B634-6409D5C2F0DA}"/>
                </a:ext>
              </a:extLst>
            </p:cNvPr>
            <p:cNvSpPr/>
            <p:nvPr/>
          </p:nvSpPr>
          <p:spPr>
            <a:xfrm>
              <a:off x="2514624" y="1341452"/>
              <a:ext cx="27696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Griffin </a:t>
              </a:r>
              <a:r>
                <a:rPr lang="de-DE" altLang="ko-KR" sz="14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Fast Scheduler </a:t>
              </a:r>
              <a:r>
                <a:rPr lang="en-US" altLang="ko-KR" sz="14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 </a:t>
              </a:r>
              <a:r>
                <a:rPr lang="de-DE" altLang="ko-KR" sz="14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Queue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12967A39-3A51-4E90-846F-D97D08D29AE9}"/>
                </a:ext>
              </a:extLst>
            </p:cNvPr>
            <p:cNvCxnSpPr>
              <a:cxnSpLocks/>
              <a:stCxn id="102" idx="2"/>
              <a:endCxn id="68" idx="3"/>
            </p:cNvCxnSpPr>
            <p:nvPr/>
          </p:nvCxnSpPr>
          <p:spPr>
            <a:xfrm rot="5400000">
              <a:off x="4662898" y="4092362"/>
              <a:ext cx="605416" cy="347219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657368AA-2C49-459F-A727-32AA6CDF50E3}"/>
                </a:ext>
              </a:extLst>
            </p:cNvPr>
            <p:cNvCxnSpPr>
              <a:cxnSpLocks/>
              <a:stCxn id="68" idx="1"/>
              <a:endCxn id="72" idx="0"/>
            </p:cNvCxnSpPr>
            <p:nvPr/>
          </p:nvCxnSpPr>
          <p:spPr>
            <a:xfrm rot="10800000" flipV="1">
              <a:off x="3041845" y="4568678"/>
              <a:ext cx="586178" cy="334207"/>
            </a:xfrm>
            <a:prstGeom prst="bentConnector2">
              <a:avLst/>
            </a:prstGeom>
            <a:noFill/>
            <a:ln w="158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7CE4A14-C576-4492-A9CB-B1EB599B2BAB}"/>
                </a:ext>
              </a:extLst>
            </p:cNvPr>
            <p:cNvSpPr/>
            <p:nvPr/>
          </p:nvSpPr>
          <p:spPr>
            <a:xfrm>
              <a:off x="1999698" y="1697076"/>
              <a:ext cx="290636" cy="30289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58CD3F82-022E-4BE0-BBA0-82DC1E02C145}"/>
                </a:ext>
              </a:extLst>
            </p:cNvPr>
            <p:cNvSpPr/>
            <p:nvPr/>
          </p:nvSpPr>
          <p:spPr>
            <a:xfrm>
              <a:off x="1999698" y="3501483"/>
              <a:ext cx="290636" cy="30289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D7E3C1C-DB1B-447B-8B0E-32BCA991C596}"/>
                </a:ext>
              </a:extLst>
            </p:cNvPr>
            <p:cNvSpPr/>
            <p:nvPr/>
          </p:nvSpPr>
          <p:spPr>
            <a:xfrm>
              <a:off x="1999698" y="5304020"/>
              <a:ext cx="290636" cy="302894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51AAE81-B89F-44E7-9B6F-B5E0F2C500DB}"/>
                </a:ext>
              </a:extLst>
            </p:cNvPr>
            <p:cNvSpPr/>
            <p:nvPr/>
          </p:nvSpPr>
          <p:spPr>
            <a:xfrm>
              <a:off x="2146411" y="787431"/>
              <a:ext cx="2055242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Receiving Request Job Step 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7A5AD18-E0B0-4938-A15E-B930787F92B1}"/>
                </a:ext>
              </a:extLst>
            </p:cNvPr>
            <p:cNvSpPr/>
            <p:nvPr/>
          </p:nvSpPr>
          <p:spPr>
            <a:xfrm>
              <a:off x="2142588" y="4240827"/>
              <a:ext cx="1220912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Scheduling Step 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A4496432-8179-4696-8409-E037504C9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1661" y="1556896"/>
              <a:ext cx="557079" cy="605082"/>
            </a:xfrm>
            <a:prstGeom prst="straightConnector1">
              <a:avLst/>
            </a:prstGeom>
            <a:noFill/>
            <a:ln w="12700" cap="flat" cmpd="sng" algn="ctr">
              <a:solidFill>
                <a:srgbClr val="4F81BD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1CD6B41-DF6F-4869-BC55-AD6F98928AE7}"/>
                </a:ext>
              </a:extLst>
            </p:cNvPr>
            <p:cNvSpPr/>
            <p:nvPr/>
          </p:nvSpPr>
          <p:spPr>
            <a:xfrm>
              <a:off x="2128217" y="3057753"/>
              <a:ext cx="2697277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Building Scheduling Job Queue Step 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89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43540B5-95A7-4D06-A6B6-5BE7EF215A82}"/>
              </a:ext>
            </a:extLst>
          </p:cNvPr>
          <p:cNvSpPr/>
          <p:nvPr/>
        </p:nvSpPr>
        <p:spPr>
          <a:xfrm>
            <a:off x="3791173" y="2996952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E62826C5-A1A5-402A-BEB0-CB782A943D96}"/>
              </a:ext>
            </a:extLst>
          </p:cNvPr>
          <p:cNvSpPr/>
          <p:nvPr/>
        </p:nvSpPr>
        <p:spPr>
          <a:xfrm>
            <a:off x="3527376" y="2952581"/>
            <a:ext cx="353407" cy="358772"/>
          </a:xfrm>
          <a:prstGeom prst="ellipse">
            <a:avLst/>
          </a:prstGeom>
          <a:solidFill>
            <a:srgbClr val="9BBB59"/>
          </a:solidFill>
          <a:ln w="12700" cap="flat" cmpd="sng" algn="ctr">
            <a:solidFill>
              <a:srgbClr val="9BBB59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2446491E-F0A4-497D-938E-22B60448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32" y="4183665"/>
            <a:ext cx="653291" cy="337603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A71E296-D2E8-43EF-9ABB-E7D9AFE48513}"/>
              </a:ext>
            </a:extLst>
          </p:cNvPr>
          <p:cNvSpPr/>
          <p:nvPr/>
        </p:nvSpPr>
        <p:spPr>
          <a:xfrm>
            <a:off x="3691498" y="4270792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1E4DA999-3382-47F7-9BB6-0C5E50B89E1F}"/>
              </a:ext>
            </a:extLst>
          </p:cNvPr>
          <p:cNvSpPr/>
          <p:nvPr/>
        </p:nvSpPr>
        <p:spPr>
          <a:xfrm>
            <a:off x="3427701" y="4226422"/>
            <a:ext cx="353407" cy="358772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5FE12E4-D2A9-45D5-8442-487C8C45199F}"/>
              </a:ext>
            </a:extLst>
          </p:cNvPr>
          <p:cNvSpPr/>
          <p:nvPr/>
        </p:nvSpPr>
        <p:spPr>
          <a:xfrm>
            <a:off x="5039039" y="5585995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57E20C7-38CB-403C-A7C1-D8354E3459DB}"/>
              </a:ext>
            </a:extLst>
          </p:cNvPr>
          <p:cNvSpPr/>
          <p:nvPr/>
        </p:nvSpPr>
        <p:spPr>
          <a:xfrm>
            <a:off x="4775242" y="5541624"/>
            <a:ext cx="353407" cy="35877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86040ED-08A0-4776-8695-5D0F2E425F54}"/>
              </a:ext>
            </a:extLst>
          </p:cNvPr>
          <p:cNvSpPr/>
          <p:nvPr/>
        </p:nvSpPr>
        <p:spPr>
          <a:xfrm>
            <a:off x="3487667" y="5585995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2677F53B-106F-4536-8263-CACE955AB1BC}"/>
              </a:ext>
            </a:extLst>
          </p:cNvPr>
          <p:cNvSpPr/>
          <p:nvPr/>
        </p:nvSpPr>
        <p:spPr>
          <a:xfrm>
            <a:off x="3223871" y="5541624"/>
            <a:ext cx="353407" cy="35877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34F1DB8-FB88-47AD-9AB7-290ED7F32348}"/>
              </a:ext>
            </a:extLst>
          </p:cNvPr>
          <p:cNvCxnSpPr/>
          <p:nvPr/>
        </p:nvCxnSpPr>
        <p:spPr>
          <a:xfrm>
            <a:off x="4156117" y="3565708"/>
            <a:ext cx="0" cy="504607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324451A-2D96-4CB6-B9D1-A98145B6C254}"/>
              </a:ext>
            </a:extLst>
          </p:cNvPr>
          <p:cNvCxnSpPr>
            <a:cxnSpLocks/>
          </p:cNvCxnSpPr>
          <p:nvPr/>
        </p:nvCxnSpPr>
        <p:spPr>
          <a:xfrm flipH="1">
            <a:off x="3781108" y="4715020"/>
            <a:ext cx="339366" cy="691032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7E9DDDD6-167C-4695-9024-581050350344}"/>
              </a:ext>
            </a:extLst>
          </p:cNvPr>
          <p:cNvCxnSpPr>
            <a:cxnSpLocks/>
          </p:cNvCxnSpPr>
          <p:nvPr/>
        </p:nvCxnSpPr>
        <p:spPr>
          <a:xfrm>
            <a:off x="4241439" y="4729616"/>
            <a:ext cx="361569" cy="676436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5E61DC5-C18A-4C5E-BB64-D2E2DBFE833B}"/>
              </a:ext>
            </a:extLst>
          </p:cNvPr>
          <p:cNvSpPr/>
          <p:nvPr/>
        </p:nvSpPr>
        <p:spPr>
          <a:xfrm>
            <a:off x="4920955" y="4285388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72FC172-D15A-4716-AD1F-4110C8A0DA02}"/>
              </a:ext>
            </a:extLst>
          </p:cNvPr>
          <p:cNvSpPr/>
          <p:nvPr/>
        </p:nvSpPr>
        <p:spPr>
          <a:xfrm>
            <a:off x="4657159" y="4241018"/>
            <a:ext cx="353407" cy="358772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7E28C90-60AE-4B5A-9F38-CDE71EE06476}"/>
              </a:ext>
            </a:extLst>
          </p:cNvPr>
          <p:cNvSpPr/>
          <p:nvPr/>
        </p:nvSpPr>
        <p:spPr>
          <a:xfrm>
            <a:off x="6166648" y="5585995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16B36E6-9625-447E-A9ED-B8B005147918}"/>
              </a:ext>
            </a:extLst>
          </p:cNvPr>
          <p:cNvSpPr/>
          <p:nvPr/>
        </p:nvSpPr>
        <p:spPr>
          <a:xfrm>
            <a:off x="5902850" y="5541622"/>
            <a:ext cx="353407" cy="358772"/>
          </a:xfrm>
          <a:prstGeom prst="ellipse">
            <a:avLst/>
          </a:prstGeom>
          <a:solidFill>
            <a:srgbClr val="9BBB59"/>
          </a:solidFill>
          <a:ln w="12700" cap="flat" cmpd="sng" algn="ctr">
            <a:solidFill>
              <a:srgbClr val="9BBB59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0089445-066C-4630-ABB2-4A56153809C8}"/>
              </a:ext>
            </a:extLst>
          </p:cNvPr>
          <p:cNvSpPr/>
          <p:nvPr/>
        </p:nvSpPr>
        <p:spPr>
          <a:xfrm>
            <a:off x="2328250" y="5585995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7C81584-AC7D-4E9D-A161-C7C046B02BEC}"/>
              </a:ext>
            </a:extLst>
          </p:cNvPr>
          <p:cNvSpPr/>
          <p:nvPr/>
        </p:nvSpPr>
        <p:spPr>
          <a:xfrm>
            <a:off x="2064452" y="5541622"/>
            <a:ext cx="353407" cy="358772"/>
          </a:xfrm>
          <a:prstGeom prst="ellipse">
            <a:avLst/>
          </a:prstGeom>
          <a:solidFill>
            <a:srgbClr val="9BBB59"/>
          </a:solidFill>
          <a:ln w="12700" cap="flat" cmpd="sng" algn="ctr">
            <a:solidFill>
              <a:srgbClr val="9BBB59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96FF7AE-8FC2-436F-98B5-01210D91F221}"/>
              </a:ext>
            </a:extLst>
          </p:cNvPr>
          <p:cNvSpPr/>
          <p:nvPr/>
        </p:nvSpPr>
        <p:spPr>
          <a:xfrm>
            <a:off x="4943872" y="2996952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09D8537-9DFA-4B86-BFA9-3A737AEE2CAC}"/>
              </a:ext>
            </a:extLst>
          </p:cNvPr>
          <p:cNvSpPr/>
          <p:nvPr/>
        </p:nvSpPr>
        <p:spPr>
          <a:xfrm>
            <a:off x="4656272" y="2952581"/>
            <a:ext cx="353407" cy="35877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69198C9-4A99-46EC-9C3F-7A1BAF28AA1C}"/>
              </a:ext>
            </a:extLst>
          </p:cNvPr>
          <p:cNvCxnSpPr>
            <a:cxnSpLocks/>
          </p:cNvCxnSpPr>
          <p:nvPr/>
        </p:nvCxnSpPr>
        <p:spPr>
          <a:xfrm flipH="1" flipV="1">
            <a:off x="5349789" y="4669688"/>
            <a:ext cx="752682" cy="736364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F9A0ED2-BF18-4908-B339-E050B030963D}"/>
              </a:ext>
            </a:extLst>
          </p:cNvPr>
          <p:cNvCxnSpPr>
            <a:cxnSpLocks/>
          </p:cNvCxnSpPr>
          <p:nvPr/>
        </p:nvCxnSpPr>
        <p:spPr>
          <a:xfrm flipV="1">
            <a:off x="5326872" y="3550948"/>
            <a:ext cx="1" cy="464832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3A68D336-EA0B-4540-8E1E-BED9C1CC4C25}"/>
              </a:ext>
            </a:extLst>
          </p:cNvPr>
          <p:cNvCxnSpPr>
            <a:cxnSpLocks/>
          </p:cNvCxnSpPr>
          <p:nvPr/>
        </p:nvCxnSpPr>
        <p:spPr>
          <a:xfrm flipV="1">
            <a:off x="2813439" y="4684832"/>
            <a:ext cx="2386913" cy="796286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9804439-D2C8-4CF4-B938-62B540C8F0CB}"/>
              </a:ext>
            </a:extLst>
          </p:cNvPr>
          <p:cNvSpPr/>
          <p:nvPr/>
        </p:nvSpPr>
        <p:spPr>
          <a:xfrm>
            <a:off x="7476308" y="2993118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ClusterID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A1E667AA-337B-48D7-8659-1399C1B22524}"/>
              </a:ext>
            </a:extLst>
          </p:cNvPr>
          <p:cNvSpPr/>
          <p:nvPr/>
        </p:nvSpPr>
        <p:spPr>
          <a:xfrm>
            <a:off x="7212512" y="2948747"/>
            <a:ext cx="353407" cy="358772"/>
          </a:xfrm>
          <a:prstGeom prst="ellipse">
            <a:avLst/>
          </a:prstGeom>
          <a:solidFill>
            <a:srgbClr val="9BBB59"/>
          </a:solidFill>
          <a:ln w="12700" cap="flat" cmpd="sng" algn="ctr">
            <a:solidFill>
              <a:srgbClr val="9BBB59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B36FE7-324F-476C-A8D5-AC0445AA78AE}"/>
              </a:ext>
            </a:extLst>
          </p:cNvPr>
          <p:cNvSpPr/>
          <p:nvPr/>
        </p:nvSpPr>
        <p:spPr>
          <a:xfrm>
            <a:off x="7376633" y="4266958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ClusterID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A41C04A-E995-448B-AFD5-4DC17EE12394}"/>
              </a:ext>
            </a:extLst>
          </p:cNvPr>
          <p:cNvSpPr/>
          <p:nvPr/>
        </p:nvSpPr>
        <p:spPr>
          <a:xfrm>
            <a:off x="7112837" y="4222588"/>
            <a:ext cx="353407" cy="358772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34DF501-5B7D-4908-8859-B3C46169C1A0}"/>
              </a:ext>
            </a:extLst>
          </p:cNvPr>
          <p:cNvSpPr/>
          <p:nvPr/>
        </p:nvSpPr>
        <p:spPr>
          <a:xfrm>
            <a:off x="7376633" y="5537788"/>
            <a:ext cx="811835" cy="27002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ClusterID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254D5C7-49F6-4E9D-A83A-3C41BF640D29}"/>
              </a:ext>
            </a:extLst>
          </p:cNvPr>
          <p:cNvSpPr/>
          <p:nvPr/>
        </p:nvSpPr>
        <p:spPr>
          <a:xfrm>
            <a:off x="7112837" y="5493417"/>
            <a:ext cx="353407" cy="35877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58C7B301-B1D4-49FA-AC1E-870CBFB7211E}"/>
              </a:ext>
            </a:extLst>
          </p:cNvPr>
          <p:cNvCxnSpPr/>
          <p:nvPr/>
        </p:nvCxnSpPr>
        <p:spPr>
          <a:xfrm>
            <a:off x="7841253" y="3561874"/>
            <a:ext cx="0" cy="504607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286AD2B-FADB-46B0-B8B6-9910AFE5DD25}"/>
              </a:ext>
            </a:extLst>
          </p:cNvPr>
          <p:cNvCxnSpPr>
            <a:cxnSpLocks/>
          </p:cNvCxnSpPr>
          <p:nvPr/>
        </p:nvCxnSpPr>
        <p:spPr>
          <a:xfrm>
            <a:off x="7865310" y="4734088"/>
            <a:ext cx="0" cy="572501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ADE5C28-9A6F-4BE0-BB63-D274D37DC352}"/>
              </a:ext>
            </a:extLst>
          </p:cNvPr>
          <p:cNvSpPr/>
          <p:nvPr/>
        </p:nvSpPr>
        <p:spPr>
          <a:xfrm>
            <a:off x="8606091" y="4281554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A142D35-655F-4308-B31A-A45B4AF90011}"/>
              </a:ext>
            </a:extLst>
          </p:cNvPr>
          <p:cNvSpPr/>
          <p:nvPr/>
        </p:nvSpPr>
        <p:spPr>
          <a:xfrm>
            <a:off x="8342295" y="4237184"/>
            <a:ext cx="353407" cy="358772"/>
          </a:xfrm>
          <a:prstGeom prst="ellipse">
            <a:avLst/>
          </a:prstGeom>
          <a:solidFill>
            <a:srgbClr val="4BACC6"/>
          </a:solidFill>
          <a:ln w="12700" cap="flat" cmpd="sng" algn="ctr">
            <a:solidFill>
              <a:srgbClr val="4BACC6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2BA5A20-9387-4B1F-9CA3-2BEECD58413F}"/>
              </a:ext>
            </a:extLst>
          </p:cNvPr>
          <p:cNvSpPr/>
          <p:nvPr/>
        </p:nvSpPr>
        <p:spPr>
          <a:xfrm>
            <a:off x="8664208" y="5555394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E749EBA-6EBF-41A4-A9F4-481410EDE4B4}"/>
              </a:ext>
            </a:extLst>
          </p:cNvPr>
          <p:cNvSpPr/>
          <p:nvPr/>
        </p:nvSpPr>
        <p:spPr>
          <a:xfrm>
            <a:off x="8400410" y="5511021"/>
            <a:ext cx="353407" cy="358772"/>
          </a:xfrm>
          <a:prstGeom prst="ellipse">
            <a:avLst/>
          </a:prstGeom>
          <a:solidFill>
            <a:srgbClr val="9BBB59"/>
          </a:solidFill>
          <a:ln w="12700" cap="flat" cmpd="sng" algn="ctr">
            <a:solidFill>
              <a:srgbClr val="9BBB59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450AB6A-F1A0-40DE-A363-A2690686C052}"/>
              </a:ext>
            </a:extLst>
          </p:cNvPr>
          <p:cNvSpPr/>
          <p:nvPr/>
        </p:nvSpPr>
        <p:spPr>
          <a:xfrm>
            <a:off x="8629008" y="2993118"/>
            <a:ext cx="811835" cy="270028"/>
          </a:xfrm>
          <a:prstGeom prst="rect">
            <a:avLst/>
          </a:prstGeom>
          <a:gradFill rotWithShape="1">
            <a:gsLst>
              <a:gs pos="0">
                <a:srgbClr val="4BACC6">
                  <a:lumMod val="110000"/>
                  <a:satMod val="105000"/>
                  <a:tint val="67000"/>
                </a:srgbClr>
              </a:gs>
              <a:gs pos="50000">
                <a:srgbClr val="4BACC6">
                  <a:lumMod val="105000"/>
                  <a:satMod val="103000"/>
                  <a:tint val="73000"/>
                </a:srgbClr>
              </a:gs>
              <a:gs pos="100000">
                <a:srgbClr val="4BACC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BACC6"/>
            </a:solidFill>
            <a:prstDash val="solid"/>
            <a:miter lim="800000"/>
          </a:ln>
          <a:effectLst/>
        </p:spPr>
        <p:txBody>
          <a:bodyPr lIns="0" tIns="0" rIns="36000" bIns="0"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RequestID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667ECA6-90E3-4032-A1BD-AA9C47C540B7}"/>
              </a:ext>
            </a:extLst>
          </p:cNvPr>
          <p:cNvSpPr/>
          <p:nvPr/>
        </p:nvSpPr>
        <p:spPr>
          <a:xfrm>
            <a:off x="8341407" y="2948747"/>
            <a:ext cx="353407" cy="35877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B23D9DFE-762E-4AD5-A470-4ABD148F66E3}"/>
              </a:ext>
            </a:extLst>
          </p:cNvPr>
          <p:cNvCxnSpPr>
            <a:cxnSpLocks/>
          </p:cNvCxnSpPr>
          <p:nvPr/>
        </p:nvCxnSpPr>
        <p:spPr>
          <a:xfrm flipV="1">
            <a:off x="9012008" y="3547114"/>
            <a:ext cx="1" cy="464832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D58DE43E-716C-4D8C-B7EA-C1E1311E7A62}"/>
              </a:ext>
            </a:extLst>
          </p:cNvPr>
          <p:cNvCxnSpPr>
            <a:cxnSpLocks/>
          </p:cNvCxnSpPr>
          <p:nvPr/>
        </p:nvCxnSpPr>
        <p:spPr>
          <a:xfrm flipV="1">
            <a:off x="9033898" y="4821072"/>
            <a:ext cx="1" cy="464832"/>
          </a:xfrm>
          <a:prstGeom prst="straightConnector1">
            <a:avLst/>
          </a:prstGeom>
          <a:noFill/>
          <a:ln w="6350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8D83556-C9AF-45EB-AE9C-A27FB64E18DF}"/>
              </a:ext>
            </a:extLst>
          </p:cNvPr>
          <p:cNvSpPr/>
          <p:nvPr/>
        </p:nvSpPr>
        <p:spPr>
          <a:xfrm>
            <a:off x="4218141" y="1688702"/>
            <a:ext cx="657552" cy="461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1:N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85E76EA-21DB-424B-9A93-CBC4826D5243}"/>
              </a:ext>
            </a:extLst>
          </p:cNvPr>
          <p:cNvSpPr/>
          <p:nvPr/>
        </p:nvSpPr>
        <p:spPr>
          <a:xfrm>
            <a:off x="7970195" y="1773611"/>
            <a:ext cx="591829" cy="461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1:1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2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E50B73-F242-4715-B2F1-15CD193C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173447"/>
            <a:ext cx="4754353" cy="568455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94A1DFD-0FD5-424B-8F3E-251DF54D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4346240" cy="351037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E4DFC3-04D2-482B-848C-9B5E4B6D891E}"/>
              </a:ext>
            </a:extLst>
          </p:cNvPr>
          <p:cNvSpPr/>
          <p:nvPr/>
        </p:nvSpPr>
        <p:spPr>
          <a:xfrm>
            <a:off x="584880" y="1338513"/>
            <a:ext cx="319991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클러스터간 </a:t>
            </a:r>
            <a:r>
              <a:rPr kumimoji="0" lang="ko-KR" altLang="en-US" b="1" dirty="0" err="1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메세지</a:t>
            </a:r>
            <a:r>
              <a:rPr kumimoji="0" lang="ko-KR" altLang="en-US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전달 구조</a:t>
            </a:r>
          </a:p>
        </p:txBody>
      </p:sp>
    </p:spTree>
    <p:extLst>
      <p:ext uri="{BB962C8B-B14F-4D97-AF65-F5344CB8AC3E}">
        <p14:creationId xmlns:p14="http://schemas.microsoft.com/office/powerpoint/2010/main" val="376508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31" name="모서리가 둥근 직사각형 53">
            <a:extLst>
              <a:ext uri="{FF2B5EF4-FFF2-40B4-BE49-F238E27FC236}">
                <a16:creationId xmlns:a16="http://schemas.microsoft.com/office/drawing/2014/main" id="{87D141BE-53A3-44D2-B4CE-D2F6BA9C9461}"/>
              </a:ext>
            </a:extLst>
          </p:cNvPr>
          <p:cNvSpPr/>
          <p:nvPr/>
        </p:nvSpPr>
        <p:spPr>
          <a:xfrm>
            <a:off x="6127" y="1698547"/>
            <a:ext cx="10353419" cy="2596185"/>
          </a:xfrm>
          <a:prstGeom prst="roundRect">
            <a:avLst>
              <a:gd name="adj" fmla="val 2281"/>
            </a:avLst>
          </a:prstGeom>
          <a:solidFill>
            <a:schemeClr val="bg1">
              <a:lumMod val="85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9395721-4936-4D41-82A3-3265DE971277}"/>
              </a:ext>
            </a:extLst>
          </p:cNvPr>
          <p:cNvSpPr/>
          <p:nvPr/>
        </p:nvSpPr>
        <p:spPr>
          <a:xfrm>
            <a:off x="-2951" y="1385266"/>
            <a:ext cx="10757474" cy="1193602"/>
          </a:xfrm>
          <a:prstGeom prst="rightArrow">
            <a:avLst>
              <a:gd name="adj1" fmla="val 50000"/>
              <a:gd name="adj2" fmla="val 35223"/>
            </a:avLst>
          </a:prstGeom>
          <a:solidFill>
            <a:srgbClr val="AC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사각형: 둥근 모서리 23">
            <a:extLst>
              <a:ext uri="{FF2B5EF4-FFF2-40B4-BE49-F238E27FC236}">
                <a16:creationId xmlns:a16="http://schemas.microsoft.com/office/drawing/2014/main" id="{2C283425-C4FD-4892-8888-D9FC9376DDE7}"/>
              </a:ext>
            </a:extLst>
          </p:cNvPr>
          <p:cNvSpPr/>
          <p:nvPr/>
        </p:nvSpPr>
        <p:spPr>
          <a:xfrm>
            <a:off x="206972" y="2023546"/>
            <a:ext cx="9898269" cy="2061896"/>
          </a:xfrm>
          <a:prstGeom prst="roundRect">
            <a:avLst>
              <a:gd name="adj" fmla="val 32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리프트 앤 시프트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(Lift and Shift)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는 애플리케이션을 클라우드로 마이그레이션하는 여러 접근 방식 중 하나</a:t>
            </a: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CF06DA2A-3176-481E-A18B-3564B43A8D39}"/>
              </a:ext>
            </a:extLst>
          </p:cNvPr>
          <p:cNvSpPr txBox="1"/>
          <p:nvPr/>
        </p:nvSpPr>
        <p:spPr>
          <a:xfrm>
            <a:off x="382697" y="2392887"/>
            <a:ext cx="93113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prstClr val="black"/>
                </a:solidFill>
              </a:rPr>
              <a:t>개발된 </a:t>
            </a:r>
            <a:r>
              <a:rPr lang="ko-KR" altLang="en-US" sz="1400" dirty="0" err="1">
                <a:solidFill>
                  <a:prstClr val="black"/>
                </a:solidFill>
              </a:rPr>
              <a:t>엣지</a:t>
            </a:r>
            <a:r>
              <a:rPr lang="ko-KR" altLang="en-US" sz="1400" dirty="0">
                <a:solidFill>
                  <a:prstClr val="black"/>
                </a:solidFill>
              </a:rPr>
              <a:t> 스케줄러는 </a:t>
            </a:r>
            <a:r>
              <a:rPr lang="ko-KR" altLang="en-US" sz="1400" b="1" dirty="0">
                <a:solidFill>
                  <a:srgbClr val="FF0000"/>
                </a:solidFill>
              </a:rPr>
              <a:t>멀티 클러스터들을 순차적으로 배포 처리</a:t>
            </a:r>
            <a:r>
              <a:rPr lang="ko-KR" altLang="en-US" sz="1400" dirty="0">
                <a:solidFill>
                  <a:prstClr val="black"/>
                </a:solidFill>
              </a:rPr>
              <a:t> 가능하도록 하는 </a:t>
            </a:r>
            <a:r>
              <a:rPr lang="en-US" altLang="ko-KR" sz="1400" b="1" dirty="0">
                <a:solidFill>
                  <a:prstClr val="black"/>
                </a:solidFill>
              </a:rPr>
              <a:t>Leveled </a:t>
            </a:r>
            <a:r>
              <a:rPr lang="ko-KR" altLang="en-US" sz="1400" b="1" dirty="0">
                <a:solidFill>
                  <a:prstClr val="black"/>
                </a:solidFill>
              </a:rPr>
              <a:t>스케줄러</a:t>
            </a:r>
            <a:r>
              <a:rPr lang="ko-KR" altLang="en-US" sz="1400" dirty="0">
                <a:solidFill>
                  <a:prstClr val="black"/>
                </a:solidFill>
              </a:rPr>
              <a:t> 형식과 </a:t>
            </a:r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두개 이상의 클러스터들을 경쟁시켜서 최적의 노드를 선택</a:t>
            </a:r>
            <a:r>
              <a:rPr lang="ko-KR" altLang="en-US" sz="1400" dirty="0">
                <a:solidFill>
                  <a:prstClr val="black"/>
                </a:solidFill>
              </a:rPr>
              <a:t> 가능한 </a:t>
            </a:r>
            <a:r>
              <a:rPr lang="en-US" altLang="ko-KR" sz="1400" b="1" dirty="0">
                <a:solidFill>
                  <a:prstClr val="black"/>
                </a:solidFill>
              </a:rPr>
              <a:t>Shared </a:t>
            </a:r>
            <a:r>
              <a:rPr lang="ko-KR" altLang="en-US" sz="1400" b="1" dirty="0">
                <a:solidFill>
                  <a:prstClr val="black"/>
                </a:solidFill>
              </a:rPr>
              <a:t>스케줄러 </a:t>
            </a:r>
            <a:r>
              <a:rPr lang="ko-KR" altLang="en-US" sz="1400" dirty="0">
                <a:solidFill>
                  <a:prstClr val="black"/>
                </a:solidFill>
              </a:rPr>
              <a:t>형식이 복합된 구조로 설계 및 개발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prstClr val="black"/>
                </a:solidFill>
              </a:rPr>
              <a:t>예시는 </a:t>
            </a:r>
            <a:r>
              <a:rPr lang="en-US" altLang="ko-KR" sz="1400" dirty="0">
                <a:solidFill>
                  <a:prstClr val="black"/>
                </a:solidFill>
              </a:rPr>
              <a:t>1Level</a:t>
            </a:r>
            <a:r>
              <a:rPr lang="ko-KR" altLang="en-US" sz="1400" dirty="0">
                <a:solidFill>
                  <a:prstClr val="black"/>
                </a:solidFill>
              </a:rPr>
              <a:t>부터 </a:t>
            </a:r>
            <a:r>
              <a:rPr lang="en-US" altLang="ko-KR" sz="1400" dirty="0">
                <a:solidFill>
                  <a:prstClr val="black"/>
                </a:solidFill>
              </a:rPr>
              <a:t>2Level</a:t>
            </a:r>
            <a:r>
              <a:rPr lang="ko-KR" altLang="en-US" sz="1400" dirty="0">
                <a:solidFill>
                  <a:prstClr val="black"/>
                </a:solidFill>
              </a:rPr>
              <a:t>로 순차적으로 처리하면서 </a:t>
            </a:r>
            <a:r>
              <a:rPr lang="en-US" altLang="ko-KR" sz="1400" dirty="0">
                <a:solidFill>
                  <a:prstClr val="black"/>
                </a:solidFill>
              </a:rPr>
              <a:t>2level</a:t>
            </a:r>
            <a:r>
              <a:rPr lang="ko-KR" altLang="en-US" sz="1400" dirty="0">
                <a:solidFill>
                  <a:prstClr val="black"/>
                </a:solidFill>
              </a:rPr>
              <a:t>에서는 이웃 </a:t>
            </a:r>
            <a:r>
              <a:rPr lang="ko-KR" altLang="en-US" sz="1400" dirty="0" err="1">
                <a:solidFill>
                  <a:prstClr val="black"/>
                </a:solidFill>
              </a:rPr>
              <a:t>엣지</a:t>
            </a:r>
            <a:r>
              <a:rPr lang="ko-KR" altLang="en-US" sz="1400" dirty="0">
                <a:solidFill>
                  <a:prstClr val="black"/>
                </a:solidFill>
              </a:rPr>
              <a:t> 클러스터와 클라우드들 간에 정책의 우선순위경쟁을 통한 프로세스 배포가 요청된 정책의 스케줄러 구성된 예시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35" name="직사각형 8">
            <a:extLst>
              <a:ext uri="{FF2B5EF4-FFF2-40B4-BE49-F238E27FC236}">
                <a16:creationId xmlns:a16="http://schemas.microsoft.com/office/drawing/2014/main" id="{1401522D-F77C-4C9C-9F8C-CD09BF646837}"/>
              </a:ext>
            </a:extLst>
          </p:cNvPr>
          <p:cNvSpPr/>
          <p:nvPr/>
        </p:nvSpPr>
        <p:spPr>
          <a:xfrm>
            <a:off x="206973" y="1827925"/>
            <a:ext cx="4213914" cy="410442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53015 w 914400"/>
              <a:gd name="connsiteY1" fmla="*/ 605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53015" y="605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rgbClr val="63252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b="1" dirty="0">
                <a:solidFill>
                  <a:schemeClr val="bg1"/>
                </a:solidFill>
              </a:rPr>
              <a:t>복합 </a:t>
            </a:r>
            <a:r>
              <a:rPr lang="en-US" altLang="ko-KR" b="1" dirty="0">
                <a:solidFill>
                  <a:schemeClr val="bg1"/>
                </a:solidFill>
              </a:rPr>
              <a:t>(Leveled/Shared) </a:t>
            </a:r>
            <a:r>
              <a:rPr lang="ko-KR" altLang="en-US" b="1" dirty="0">
                <a:solidFill>
                  <a:schemeClr val="bg1"/>
                </a:solidFill>
              </a:rPr>
              <a:t>스케줄러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8">
            <a:extLst>
              <a:ext uri="{FF2B5EF4-FFF2-40B4-BE49-F238E27FC236}">
                <a16:creationId xmlns:a16="http://schemas.microsoft.com/office/drawing/2014/main" id="{EFC06758-207B-46C8-B3E6-E6ECDECF5576}"/>
              </a:ext>
            </a:extLst>
          </p:cNvPr>
          <p:cNvSpPr/>
          <p:nvPr/>
        </p:nvSpPr>
        <p:spPr>
          <a:xfrm>
            <a:off x="-5904" y="1137024"/>
            <a:ext cx="10311344" cy="533313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1527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25030" y="6016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 클러스터 </a:t>
            </a:r>
            <a:r>
              <a:rPr lang="ko-KR" altLang="en-US" sz="24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스케줄러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31D45BD-6005-444B-8DAD-1A3EAB1310F2}"/>
              </a:ext>
            </a:extLst>
          </p:cNvPr>
          <p:cNvCxnSpPr>
            <a:cxnSpLocks/>
          </p:cNvCxnSpPr>
          <p:nvPr/>
        </p:nvCxnSpPr>
        <p:spPr>
          <a:xfrm flipV="1">
            <a:off x="5399356" y="5637576"/>
            <a:ext cx="244638" cy="2755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B70441F-84FA-452B-B7C5-37EDCF1E6EFF}"/>
              </a:ext>
            </a:extLst>
          </p:cNvPr>
          <p:cNvCxnSpPr>
            <a:cxnSpLocks/>
          </p:cNvCxnSpPr>
          <p:nvPr/>
        </p:nvCxnSpPr>
        <p:spPr>
          <a:xfrm>
            <a:off x="5399356" y="5913089"/>
            <a:ext cx="244637" cy="2807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0A52AE-9D1A-4718-948E-EB81203E7AAA}"/>
              </a:ext>
            </a:extLst>
          </p:cNvPr>
          <p:cNvSpPr/>
          <p:nvPr/>
        </p:nvSpPr>
        <p:spPr>
          <a:xfrm>
            <a:off x="7621568" y="4601762"/>
            <a:ext cx="15185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Leveled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Scheduler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06403E-CC59-44CE-9ADB-601D6CDD9E67}"/>
              </a:ext>
            </a:extLst>
          </p:cNvPr>
          <p:cNvCxnSpPr>
            <a:cxnSpLocks/>
          </p:cNvCxnSpPr>
          <p:nvPr/>
        </p:nvCxnSpPr>
        <p:spPr>
          <a:xfrm>
            <a:off x="3447119" y="5222745"/>
            <a:ext cx="201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D8200D0-2878-4768-BC9B-ACFE946DF201}"/>
              </a:ext>
            </a:extLst>
          </p:cNvPr>
          <p:cNvCxnSpPr>
            <a:cxnSpLocks/>
          </p:cNvCxnSpPr>
          <p:nvPr/>
        </p:nvCxnSpPr>
        <p:spPr>
          <a:xfrm flipV="1">
            <a:off x="3447119" y="5373543"/>
            <a:ext cx="4276569" cy="1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233D0C-6006-46E4-BFBB-4279F867EBCF}"/>
              </a:ext>
            </a:extLst>
          </p:cNvPr>
          <p:cNvSpPr/>
          <p:nvPr/>
        </p:nvSpPr>
        <p:spPr>
          <a:xfrm>
            <a:off x="3931724" y="4930780"/>
            <a:ext cx="95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LEVEL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B148A2-692B-4E43-84E5-A29684FD0507}"/>
              </a:ext>
            </a:extLst>
          </p:cNvPr>
          <p:cNvSpPr/>
          <p:nvPr/>
        </p:nvSpPr>
        <p:spPr>
          <a:xfrm>
            <a:off x="6135738" y="5076926"/>
            <a:ext cx="95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LEVEL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A0210A4-4225-41F4-B33F-78497385EA37}"/>
              </a:ext>
            </a:extLst>
          </p:cNvPr>
          <p:cNvCxnSpPr>
            <a:cxnSpLocks/>
          </p:cNvCxnSpPr>
          <p:nvPr/>
        </p:nvCxnSpPr>
        <p:spPr>
          <a:xfrm>
            <a:off x="5467248" y="5076926"/>
            <a:ext cx="0" cy="13865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A2E9957-0D42-450B-A74A-2EDCB85FC44A}"/>
              </a:ext>
            </a:extLst>
          </p:cNvPr>
          <p:cNvCxnSpPr>
            <a:cxnSpLocks/>
          </p:cNvCxnSpPr>
          <p:nvPr/>
        </p:nvCxnSpPr>
        <p:spPr>
          <a:xfrm>
            <a:off x="7723688" y="5107704"/>
            <a:ext cx="0" cy="13865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B629014-4ABD-4C8E-B6D4-F912323245EB}"/>
              </a:ext>
            </a:extLst>
          </p:cNvPr>
          <p:cNvCxnSpPr>
            <a:cxnSpLocks/>
          </p:cNvCxnSpPr>
          <p:nvPr/>
        </p:nvCxnSpPr>
        <p:spPr>
          <a:xfrm>
            <a:off x="3391765" y="5067833"/>
            <a:ext cx="25075" cy="14047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E66C9-3954-429E-A930-53D28C590BE3}"/>
              </a:ext>
            </a:extLst>
          </p:cNvPr>
          <p:cNvCxnSpPr>
            <a:cxnSpLocks/>
          </p:cNvCxnSpPr>
          <p:nvPr/>
        </p:nvCxnSpPr>
        <p:spPr>
          <a:xfrm>
            <a:off x="3416840" y="6448536"/>
            <a:ext cx="4306848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073BC8-2AE2-4776-BB41-BCD2D4ECD3A0}"/>
              </a:ext>
            </a:extLst>
          </p:cNvPr>
          <p:cNvSpPr/>
          <p:nvPr/>
        </p:nvSpPr>
        <p:spPr>
          <a:xfrm>
            <a:off x="7621568" y="6564707"/>
            <a:ext cx="1677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Shared Scheduler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53A0-219A-4E65-8E81-CE366F1D262A}"/>
              </a:ext>
            </a:extLst>
          </p:cNvPr>
          <p:cNvSpPr/>
          <p:nvPr/>
        </p:nvSpPr>
        <p:spPr>
          <a:xfrm>
            <a:off x="5467255" y="5037313"/>
            <a:ext cx="2306667" cy="149584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12AEFEA-59E5-4533-9F8A-0E3AA5FB5A4A}"/>
              </a:ext>
            </a:extLst>
          </p:cNvPr>
          <p:cNvSpPr/>
          <p:nvPr/>
        </p:nvSpPr>
        <p:spPr>
          <a:xfrm>
            <a:off x="7188567" y="6516003"/>
            <a:ext cx="2110451" cy="278239"/>
          </a:xfrm>
          <a:custGeom>
            <a:avLst/>
            <a:gdLst>
              <a:gd name="connsiteX0" fmla="*/ 1696824 w 1696824"/>
              <a:gd name="connsiteY0" fmla="*/ 603316 h 603316"/>
              <a:gd name="connsiteX1" fmla="*/ 518474 w 1696824"/>
              <a:gd name="connsiteY1" fmla="*/ 603316 h 603316"/>
              <a:gd name="connsiteX2" fmla="*/ 0 w 1696824"/>
              <a:gd name="connsiteY2" fmla="*/ 0 h 603316"/>
              <a:gd name="connsiteX0" fmla="*/ 1803149 w 1803149"/>
              <a:gd name="connsiteY0" fmla="*/ 603316 h 603316"/>
              <a:gd name="connsiteX1" fmla="*/ 518474 w 1803149"/>
              <a:gd name="connsiteY1" fmla="*/ 603316 h 603316"/>
              <a:gd name="connsiteX2" fmla="*/ 0 w 1803149"/>
              <a:gd name="connsiteY2" fmla="*/ 0 h 6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3149" h="603316">
                <a:moveTo>
                  <a:pt x="1803149" y="603316"/>
                </a:moveTo>
                <a:lnTo>
                  <a:pt x="518474" y="603316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9D577821-70F7-4F0F-BF5F-1937E5CDEC92}"/>
              </a:ext>
            </a:extLst>
          </p:cNvPr>
          <p:cNvSpPr/>
          <p:nvPr/>
        </p:nvSpPr>
        <p:spPr>
          <a:xfrm>
            <a:off x="7088485" y="4854879"/>
            <a:ext cx="1988153" cy="480904"/>
          </a:xfrm>
          <a:custGeom>
            <a:avLst/>
            <a:gdLst>
              <a:gd name="connsiteX0" fmla="*/ 1725105 w 1725105"/>
              <a:gd name="connsiteY0" fmla="*/ 0 h 725864"/>
              <a:gd name="connsiteX1" fmla="*/ 509047 w 1725105"/>
              <a:gd name="connsiteY1" fmla="*/ 9427 h 725864"/>
              <a:gd name="connsiteX2" fmla="*/ 0 w 1725105"/>
              <a:gd name="connsiteY2" fmla="*/ 725864 h 725864"/>
              <a:gd name="connsiteX0" fmla="*/ 1831431 w 1831431"/>
              <a:gd name="connsiteY0" fmla="*/ 0 h 725864"/>
              <a:gd name="connsiteX1" fmla="*/ 509047 w 1831431"/>
              <a:gd name="connsiteY1" fmla="*/ 9427 h 725864"/>
              <a:gd name="connsiteX2" fmla="*/ 0 w 1831431"/>
              <a:gd name="connsiteY2" fmla="*/ 725864 h 72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1431" h="725864">
                <a:moveTo>
                  <a:pt x="1831431" y="0"/>
                </a:moveTo>
                <a:lnTo>
                  <a:pt x="509047" y="9427"/>
                </a:lnTo>
                <a:lnTo>
                  <a:pt x="0" y="725864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69A430-D90A-4F47-9A3E-736A36E6876B}"/>
              </a:ext>
            </a:extLst>
          </p:cNvPr>
          <p:cNvSpPr/>
          <p:nvPr/>
        </p:nvSpPr>
        <p:spPr>
          <a:xfrm>
            <a:off x="3451718" y="5719307"/>
            <a:ext cx="1982518" cy="385605"/>
          </a:xfrm>
          <a:prstGeom prst="rect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 Cluster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67F164-32A9-4018-A188-ADC9A40C486F}"/>
              </a:ext>
            </a:extLst>
          </p:cNvPr>
          <p:cNvSpPr/>
          <p:nvPr/>
        </p:nvSpPr>
        <p:spPr>
          <a:xfrm>
            <a:off x="5643992" y="5452563"/>
            <a:ext cx="1982518" cy="385605"/>
          </a:xfrm>
          <a:prstGeom prst="rect">
            <a:avLst/>
          </a:prstGeom>
          <a:solidFill>
            <a:srgbClr val="F79646"/>
          </a:solidFill>
          <a:ln w="12700" cap="flat" cmpd="sng" algn="ctr">
            <a:solidFill>
              <a:srgbClr val="F79646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Near Edge Cluster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C087B94-42FD-4BE6-8F51-D539D351F6A1}"/>
              </a:ext>
            </a:extLst>
          </p:cNvPr>
          <p:cNvSpPr/>
          <p:nvPr/>
        </p:nvSpPr>
        <p:spPr>
          <a:xfrm>
            <a:off x="5643992" y="5981733"/>
            <a:ext cx="1982518" cy="385605"/>
          </a:xfrm>
          <a:prstGeom prst="rect">
            <a:avLst/>
          </a:pr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lvl="0" algn="ctr" latinLnBrk="0"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Cluster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2430D15-3147-40B4-80D0-74715D1C7638}"/>
              </a:ext>
            </a:extLst>
          </p:cNvPr>
          <p:cNvSpPr/>
          <p:nvPr/>
        </p:nvSpPr>
        <p:spPr>
          <a:xfrm>
            <a:off x="1" y="4201101"/>
            <a:ext cx="3982694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56921" y="102745"/>
                </a:lnTo>
                <a:lnTo>
                  <a:pt x="725474" y="92215"/>
                </a:lnTo>
                <a:cubicBezTo>
                  <a:pt x="725324" y="72462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56809" y="324873"/>
                </a:lnTo>
                <a:lnTo>
                  <a:pt x="0" y="2624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9857FE-2216-4D2E-8D31-1C5862FB346C}"/>
              </a:ext>
            </a:extLst>
          </p:cNvPr>
          <p:cNvSpPr/>
          <p:nvPr/>
        </p:nvSpPr>
        <p:spPr>
          <a:xfrm>
            <a:off x="293831" y="4428153"/>
            <a:ext cx="3544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</a:rPr>
              <a:t>GEdge</a:t>
            </a:r>
            <a:r>
              <a:rPr lang="en-US" altLang="ko-KR" sz="2000" b="1" dirty="0">
                <a:solidFill>
                  <a:schemeClr val="bg1"/>
                </a:solidFill>
              </a:rPr>
              <a:t> Scheduler Structure 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8C10D8-7064-4843-B899-4640A7C48352}"/>
              </a:ext>
            </a:extLst>
          </p:cNvPr>
          <p:cNvCxnSpPr>
            <a:cxnSpLocks/>
            <a:stCxn id="56" idx="2"/>
            <a:endCxn id="56" idx="8"/>
          </p:cNvCxnSpPr>
          <p:nvPr/>
        </p:nvCxnSpPr>
        <p:spPr>
          <a:xfrm flipH="1">
            <a:off x="270200" y="4420592"/>
            <a:ext cx="533" cy="47452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4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1026" name="그림 2">
            <a:extLst>
              <a:ext uri="{FF2B5EF4-FFF2-40B4-BE49-F238E27FC236}">
                <a16:creationId xmlns:a16="http://schemas.microsoft.com/office/drawing/2014/main" id="{58350E39-F106-4225-A649-5191952E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196752"/>
            <a:ext cx="6577659" cy="416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그림 2">
            <a:extLst>
              <a:ext uri="{FF2B5EF4-FFF2-40B4-BE49-F238E27FC236}">
                <a16:creationId xmlns:a16="http://schemas.microsoft.com/office/drawing/2014/main" id="{D6D3A8E0-FDB8-40ED-8FEB-085C00E4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47" y="2204864"/>
            <a:ext cx="7307869" cy="463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17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10D7488-4E19-40C7-9DAC-85F2E0B4AD5C}"/>
              </a:ext>
            </a:extLst>
          </p:cNvPr>
          <p:cNvSpPr/>
          <p:nvPr/>
        </p:nvSpPr>
        <p:spPr>
          <a:xfrm>
            <a:off x="3321209" y="3270483"/>
            <a:ext cx="5411582" cy="1806779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잘린 위쪽 모서리 147">
            <a:extLst>
              <a:ext uri="{FF2B5EF4-FFF2-40B4-BE49-F238E27FC236}">
                <a16:creationId xmlns:a16="http://schemas.microsoft.com/office/drawing/2014/main" id="{7DC9C411-B69E-4C32-AD00-D513F97802C2}"/>
              </a:ext>
            </a:extLst>
          </p:cNvPr>
          <p:cNvSpPr/>
          <p:nvPr/>
        </p:nvSpPr>
        <p:spPr>
          <a:xfrm>
            <a:off x="7176980" y="3681072"/>
            <a:ext cx="1107655" cy="990469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정육면체 148">
            <a:extLst>
              <a:ext uri="{FF2B5EF4-FFF2-40B4-BE49-F238E27FC236}">
                <a16:creationId xmlns:a16="http://schemas.microsoft.com/office/drawing/2014/main" id="{04AD280B-E6DB-44F4-8A65-BACCDB0957D4}"/>
              </a:ext>
            </a:extLst>
          </p:cNvPr>
          <p:cNvSpPr/>
          <p:nvPr/>
        </p:nvSpPr>
        <p:spPr>
          <a:xfrm>
            <a:off x="7327118" y="4387306"/>
            <a:ext cx="783997" cy="2219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Node</a:t>
            </a:r>
            <a:endParaRPr lang="ko-KR" altLang="en-US" sz="1000" dirty="0"/>
          </a:p>
        </p:txBody>
      </p:sp>
      <p:sp>
        <p:nvSpPr>
          <p:cNvPr id="150" name="사각형: 잘린 위쪽 모서리 149">
            <a:extLst>
              <a:ext uri="{FF2B5EF4-FFF2-40B4-BE49-F238E27FC236}">
                <a16:creationId xmlns:a16="http://schemas.microsoft.com/office/drawing/2014/main" id="{E79CBE9F-48ED-49C0-8532-4024417D0FC3}"/>
              </a:ext>
            </a:extLst>
          </p:cNvPr>
          <p:cNvSpPr/>
          <p:nvPr/>
        </p:nvSpPr>
        <p:spPr>
          <a:xfrm>
            <a:off x="4163300" y="3680940"/>
            <a:ext cx="1107655" cy="914401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FC57ADE-7D80-4161-9C9E-39A6EE778BF5}"/>
              </a:ext>
            </a:extLst>
          </p:cNvPr>
          <p:cNvSpPr/>
          <p:nvPr/>
        </p:nvSpPr>
        <p:spPr>
          <a:xfrm>
            <a:off x="4017153" y="2675259"/>
            <a:ext cx="1372310" cy="4001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Cluster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Monitoring Agent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C989FCBC-1E86-4A6E-BD6B-3B7DEFC8E87C}"/>
              </a:ext>
            </a:extLst>
          </p:cNvPr>
          <p:cNvGrpSpPr/>
          <p:nvPr/>
        </p:nvGrpSpPr>
        <p:grpSpPr>
          <a:xfrm>
            <a:off x="6358781" y="3628372"/>
            <a:ext cx="783997" cy="914400"/>
            <a:chOff x="6358781" y="3628372"/>
            <a:chExt cx="783997" cy="914400"/>
          </a:xfrm>
        </p:grpSpPr>
        <p:sp>
          <p:nvSpPr>
            <p:cNvPr id="153" name="사다리꼴 152">
              <a:extLst>
                <a:ext uri="{FF2B5EF4-FFF2-40B4-BE49-F238E27FC236}">
                  <a16:creationId xmlns:a16="http://schemas.microsoft.com/office/drawing/2014/main" id="{578494EF-54D3-4C18-A82B-D4D5C3954D7A}"/>
                </a:ext>
              </a:extLst>
            </p:cNvPr>
            <p:cNvSpPr/>
            <p:nvPr/>
          </p:nvSpPr>
          <p:spPr>
            <a:xfrm rot="5400000">
              <a:off x="6266216" y="3755833"/>
              <a:ext cx="914400" cy="659477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7019EBC-DA1C-4124-9B40-3DE9F9BA5157}"/>
                </a:ext>
              </a:extLst>
            </p:cNvPr>
            <p:cNvSpPr txBox="1"/>
            <p:nvPr/>
          </p:nvSpPr>
          <p:spPr>
            <a:xfrm>
              <a:off x="6358781" y="3868453"/>
              <a:ext cx="783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Node</a:t>
              </a:r>
            </a:p>
            <a:p>
              <a:r>
                <a:rPr lang="en-US" altLang="ko-KR" sz="1200" b="1" dirty="0"/>
                <a:t>Filtering</a:t>
              </a:r>
              <a:endParaRPr lang="ko-KR" altLang="en-US" sz="1200" b="1" dirty="0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8AA5D6E-23D7-44AD-8C5C-63447638F73D}"/>
              </a:ext>
            </a:extLst>
          </p:cNvPr>
          <p:cNvGrpSpPr/>
          <p:nvPr/>
        </p:nvGrpSpPr>
        <p:grpSpPr>
          <a:xfrm>
            <a:off x="3324001" y="3732727"/>
            <a:ext cx="783997" cy="914400"/>
            <a:chOff x="3264939" y="3726115"/>
            <a:chExt cx="783997" cy="914400"/>
          </a:xfrm>
        </p:grpSpPr>
        <p:sp>
          <p:nvSpPr>
            <p:cNvPr id="156" name="사다리꼴 155">
              <a:extLst>
                <a:ext uri="{FF2B5EF4-FFF2-40B4-BE49-F238E27FC236}">
                  <a16:creationId xmlns:a16="http://schemas.microsoft.com/office/drawing/2014/main" id="{02C0FF4C-8E72-40AE-9BAC-F598EA7ADFB3}"/>
                </a:ext>
              </a:extLst>
            </p:cNvPr>
            <p:cNvSpPr/>
            <p:nvPr/>
          </p:nvSpPr>
          <p:spPr>
            <a:xfrm rot="5400000">
              <a:off x="3180858" y="3853576"/>
              <a:ext cx="914400" cy="659477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D27F374-5169-4D4A-AAAE-100EAD0B8847}"/>
                </a:ext>
              </a:extLst>
            </p:cNvPr>
            <p:cNvSpPr txBox="1"/>
            <p:nvPr/>
          </p:nvSpPr>
          <p:spPr>
            <a:xfrm>
              <a:off x="3264939" y="3937365"/>
              <a:ext cx="783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Cluster</a:t>
              </a:r>
            </a:p>
            <a:p>
              <a:r>
                <a:rPr lang="en-US" altLang="ko-KR" sz="1200" b="1" dirty="0"/>
                <a:t>Filtering</a:t>
              </a:r>
              <a:endParaRPr lang="ko-KR" altLang="en-US" sz="1200" b="1" dirty="0"/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D758C03-281E-4F94-8E88-3832CB2F1A4A}"/>
              </a:ext>
            </a:extLst>
          </p:cNvPr>
          <p:cNvSpPr/>
          <p:nvPr/>
        </p:nvSpPr>
        <p:spPr>
          <a:xfrm>
            <a:off x="4230375" y="3868734"/>
            <a:ext cx="956724" cy="25214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34E6DE1-82B2-4910-82C1-DD417CFC1D26}"/>
              </a:ext>
            </a:extLst>
          </p:cNvPr>
          <p:cNvSpPr txBox="1"/>
          <p:nvPr/>
        </p:nvSpPr>
        <p:spPr>
          <a:xfrm>
            <a:off x="4301375" y="3853473"/>
            <a:ext cx="836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Cluster 1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1D4D79C-FBB4-415A-8CB9-CAC458EB4510}"/>
              </a:ext>
            </a:extLst>
          </p:cNvPr>
          <p:cNvSpPr/>
          <p:nvPr/>
        </p:nvSpPr>
        <p:spPr>
          <a:xfrm>
            <a:off x="4230375" y="4245490"/>
            <a:ext cx="956724" cy="25214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59A5F45-3C97-4636-B9DB-F9F3D30D0506}"/>
              </a:ext>
            </a:extLst>
          </p:cNvPr>
          <p:cNvSpPr txBox="1"/>
          <p:nvPr/>
        </p:nvSpPr>
        <p:spPr>
          <a:xfrm>
            <a:off x="4308037" y="4233061"/>
            <a:ext cx="836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Cluster 3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79E77FC-810E-4FC9-8EF6-08319FC5E651}"/>
              </a:ext>
            </a:extLst>
          </p:cNvPr>
          <p:cNvSpPr txBox="1"/>
          <p:nvPr/>
        </p:nvSpPr>
        <p:spPr>
          <a:xfrm>
            <a:off x="4035822" y="3419693"/>
            <a:ext cx="1295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Cluster Scoring</a:t>
            </a:r>
            <a:endParaRPr lang="ko-KR" altLang="en-US" sz="1200" b="1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204AA00-4214-4E96-B3A6-08B4826FA028}"/>
              </a:ext>
            </a:extLst>
          </p:cNvPr>
          <p:cNvGrpSpPr/>
          <p:nvPr/>
        </p:nvGrpSpPr>
        <p:grpSpPr>
          <a:xfrm>
            <a:off x="2151546" y="2298209"/>
            <a:ext cx="1169663" cy="3508327"/>
            <a:chOff x="2136360" y="2070960"/>
            <a:chExt cx="1169663" cy="3508327"/>
          </a:xfrm>
        </p:grpSpPr>
        <p:sp>
          <p:nvSpPr>
            <p:cNvPr id="164" name="정육면체 163">
              <a:extLst>
                <a:ext uri="{FF2B5EF4-FFF2-40B4-BE49-F238E27FC236}">
                  <a16:creationId xmlns:a16="http://schemas.microsoft.com/office/drawing/2014/main" id="{4156EE6A-0E38-4215-9681-AE89151CB877}"/>
                </a:ext>
              </a:extLst>
            </p:cNvPr>
            <p:cNvSpPr/>
            <p:nvPr/>
          </p:nvSpPr>
          <p:spPr>
            <a:xfrm>
              <a:off x="2245063" y="2821246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643534E-C23F-468D-83E7-59DBD627BB7A}"/>
                </a:ext>
              </a:extLst>
            </p:cNvPr>
            <p:cNvSpPr/>
            <p:nvPr/>
          </p:nvSpPr>
          <p:spPr>
            <a:xfrm>
              <a:off x="2245063" y="2619206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1D843B6C-B975-4F3D-997B-16F703D6C8A6}"/>
                </a:ext>
              </a:extLst>
            </p:cNvPr>
            <p:cNvSpPr/>
            <p:nvPr/>
          </p:nvSpPr>
          <p:spPr>
            <a:xfrm>
              <a:off x="2245062" y="2417166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56608DF-839D-4EEC-BE4D-0864BE1ED156}"/>
                </a:ext>
              </a:extLst>
            </p:cNvPr>
            <p:cNvSpPr/>
            <p:nvPr/>
          </p:nvSpPr>
          <p:spPr>
            <a:xfrm>
              <a:off x="2141906" y="2119478"/>
              <a:ext cx="956724" cy="10269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8705863-334D-4C2E-B929-7D80707E7696}"/>
                </a:ext>
              </a:extLst>
            </p:cNvPr>
            <p:cNvSpPr txBox="1"/>
            <p:nvPr/>
          </p:nvSpPr>
          <p:spPr>
            <a:xfrm>
              <a:off x="2218868" y="2132014"/>
              <a:ext cx="8363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Cluster 1</a:t>
              </a:r>
            </a:p>
          </p:txBody>
        </p:sp>
        <p:sp>
          <p:nvSpPr>
            <p:cNvPr id="169" name="정육면체 168">
              <a:extLst>
                <a:ext uri="{FF2B5EF4-FFF2-40B4-BE49-F238E27FC236}">
                  <a16:creationId xmlns:a16="http://schemas.microsoft.com/office/drawing/2014/main" id="{9CE28197-CEB8-4D06-9BD7-D1CCE83671DA}"/>
                </a:ext>
              </a:extLst>
            </p:cNvPr>
            <p:cNvSpPr/>
            <p:nvPr/>
          </p:nvSpPr>
          <p:spPr>
            <a:xfrm>
              <a:off x="2241706" y="390729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0" name="정육면체 169">
              <a:extLst>
                <a:ext uri="{FF2B5EF4-FFF2-40B4-BE49-F238E27FC236}">
                  <a16:creationId xmlns:a16="http://schemas.microsoft.com/office/drawing/2014/main" id="{8D3FE0CC-2C16-4345-950C-B7342A6197F7}"/>
                </a:ext>
              </a:extLst>
            </p:cNvPr>
            <p:cNvSpPr/>
            <p:nvPr/>
          </p:nvSpPr>
          <p:spPr>
            <a:xfrm>
              <a:off x="2241706" y="370525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1" name="정육면체 170">
              <a:extLst>
                <a:ext uri="{FF2B5EF4-FFF2-40B4-BE49-F238E27FC236}">
                  <a16:creationId xmlns:a16="http://schemas.microsoft.com/office/drawing/2014/main" id="{9113D9C1-C13A-4934-A1FD-99B3CDC181CD}"/>
                </a:ext>
              </a:extLst>
            </p:cNvPr>
            <p:cNvSpPr/>
            <p:nvPr/>
          </p:nvSpPr>
          <p:spPr>
            <a:xfrm>
              <a:off x="2241705" y="350321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A045543D-AC8F-41C9-B10A-685A84172838}"/>
                </a:ext>
              </a:extLst>
            </p:cNvPr>
            <p:cNvSpPr/>
            <p:nvPr/>
          </p:nvSpPr>
          <p:spPr>
            <a:xfrm>
              <a:off x="2138549" y="3205524"/>
              <a:ext cx="956724" cy="10269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5B80EC6-DFE1-4759-93E8-9B55E2E576B8}"/>
                </a:ext>
              </a:extLst>
            </p:cNvPr>
            <p:cNvSpPr txBox="1"/>
            <p:nvPr/>
          </p:nvSpPr>
          <p:spPr>
            <a:xfrm>
              <a:off x="2215511" y="3218060"/>
              <a:ext cx="8363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Cluster 2</a:t>
              </a: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50ADC6C4-8570-4700-A9DC-A8730525F46B}"/>
                </a:ext>
              </a:extLst>
            </p:cNvPr>
            <p:cNvGrpSpPr/>
            <p:nvPr/>
          </p:nvGrpSpPr>
          <p:grpSpPr>
            <a:xfrm>
              <a:off x="2606537" y="4275315"/>
              <a:ext cx="45719" cy="198119"/>
              <a:chOff x="394978" y="3921620"/>
              <a:chExt cx="45719" cy="198119"/>
            </a:xfrm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6CA14682-397C-41A3-A8AB-A78901B20BE1}"/>
                  </a:ext>
                </a:extLst>
              </p:cNvPr>
              <p:cNvSpPr/>
              <p:nvPr/>
            </p:nvSpPr>
            <p:spPr>
              <a:xfrm>
                <a:off x="394978" y="392162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653715F4-C717-4895-9CD7-5D6D8BE1F76B}"/>
                  </a:ext>
                </a:extLst>
              </p:cNvPr>
              <p:cNvSpPr/>
              <p:nvPr/>
            </p:nvSpPr>
            <p:spPr>
              <a:xfrm>
                <a:off x="394978" y="407402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8F028202-960D-47D1-8C2D-D1FB351C93B0}"/>
                  </a:ext>
                </a:extLst>
              </p:cNvPr>
              <p:cNvSpPr/>
              <p:nvPr/>
            </p:nvSpPr>
            <p:spPr>
              <a:xfrm>
                <a:off x="394978" y="399782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" name="정육면체 174">
              <a:extLst>
                <a:ext uri="{FF2B5EF4-FFF2-40B4-BE49-F238E27FC236}">
                  <a16:creationId xmlns:a16="http://schemas.microsoft.com/office/drawing/2014/main" id="{56B387E5-EB9C-4132-91B0-D10B53EE1593}"/>
                </a:ext>
              </a:extLst>
            </p:cNvPr>
            <p:cNvSpPr/>
            <p:nvPr/>
          </p:nvSpPr>
          <p:spPr>
            <a:xfrm>
              <a:off x="2239517" y="525409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6" name="정육면체 175">
              <a:extLst>
                <a:ext uri="{FF2B5EF4-FFF2-40B4-BE49-F238E27FC236}">
                  <a16:creationId xmlns:a16="http://schemas.microsoft.com/office/drawing/2014/main" id="{15AD4C51-0FF0-4295-9D1D-C00D4DF353D2}"/>
                </a:ext>
              </a:extLst>
            </p:cNvPr>
            <p:cNvSpPr/>
            <p:nvPr/>
          </p:nvSpPr>
          <p:spPr>
            <a:xfrm>
              <a:off x="2239517" y="505205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7" name="정육면체 176">
              <a:extLst>
                <a:ext uri="{FF2B5EF4-FFF2-40B4-BE49-F238E27FC236}">
                  <a16:creationId xmlns:a16="http://schemas.microsoft.com/office/drawing/2014/main" id="{ABF592D1-4C63-4155-9220-12230659A0A6}"/>
                </a:ext>
              </a:extLst>
            </p:cNvPr>
            <p:cNvSpPr/>
            <p:nvPr/>
          </p:nvSpPr>
          <p:spPr>
            <a:xfrm>
              <a:off x="2239516" y="4850012"/>
              <a:ext cx="783997" cy="221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Node</a:t>
              </a:r>
              <a:endParaRPr lang="ko-KR" altLang="en-US" sz="1000" dirty="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A421F53B-7D41-4399-AF7D-830527D7DE24}"/>
                </a:ext>
              </a:extLst>
            </p:cNvPr>
            <p:cNvSpPr/>
            <p:nvPr/>
          </p:nvSpPr>
          <p:spPr>
            <a:xfrm>
              <a:off x="2136360" y="4552324"/>
              <a:ext cx="956724" cy="10269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2146E36-7655-4500-A612-D6DAD828F20A}"/>
                </a:ext>
              </a:extLst>
            </p:cNvPr>
            <p:cNvSpPr txBox="1"/>
            <p:nvPr/>
          </p:nvSpPr>
          <p:spPr>
            <a:xfrm>
              <a:off x="2213322" y="4564860"/>
              <a:ext cx="839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Cluster #</a:t>
              </a:r>
            </a:p>
          </p:txBody>
        </p:sp>
        <p:sp>
          <p:nvSpPr>
            <p:cNvPr id="180" name="오른쪽 중괄호 179">
              <a:extLst>
                <a:ext uri="{FF2B5EF4-FFF2-40B4-BE49-F238E27FC236}">
                  <a16:creationId xmlns:a16="http://schemas.microsoft.com/office/drawing/2014/main" id="{AC9793EB-9BE0-4641-B658-93BD27FAB5BA}"/>
                </a:ext>
              </a:extLst>
            </p:cNvPr>
            <p:cNvSpPr/>
            <p:nvPr/>
          </p:nvSpPr>
          <p:spPr>
            <a:xfrm>
              <a:off x="3150575" y="2070960"/>
              <a:ext cx="155448" cy="3508327"/>
            </a:xfrm>
            <a:prstGeom prst="rightBrace">
              <a:avLst>
                <a:gd name="adj1" fmla="val 102311"/>
                <a:gd name="adj2" fmla="val 530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4" name="화살표: 오른쪽 183">
            <a:extLst>
              <a:ext uri="{FF2B5EF4-FFF2-40B4-BE49-F238E27FC236}">
                <a16:creationId xmlns:a16="http://schemas.microsoft.com/office/drawing/2014/main" id="{19AAC884-7976-4CA4-9C5B-FEF88E8ABC0A}"/>
              </a:ext>
            </a:extLst>
          </p:cNvPr>
          <p:cNvSpPr/>
          <p:nvPr/>
        </p:nvSpPr>
        <p:spPr>
          <a:xfrm>
            <a:off x="4002693" y="3928030"/>
            <a:ext cx="249342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6EF7AC49-A6B3-4576-8FF4-A2C13FA080BF}"/>
              </a:ext>
            </a:extLst>
          </p:cNvPr>
          <p:cNvGrpSpPr/>
          <p:nvPr/>
        </p:nvGrpSpPr>
        <p:grpSpPr>
          <a:xfrm>
            <a:off x="5368538" y="3410470"/>
            <a:ext cx="999960" cy="1567923"/>
            <a:chOff x="5368538" y="3410470"/>
            <a:chExt cx="999960" cy="156792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0E48D3A7-B40E-4E24-89CB-5F8A27F30435}"/>
                </a:ext>
              </a:extLst>
            </p:cNvPr>
            <p:cNvGrpSpPr/>
            <p:nvPr/>
          </p:nvGrpSpPr>
          <p:grpSpPr>
            <a:xfrm>
              <a:off x="5368538" y="3419693"/>
              <a:ext cx="806860" cy="1558700"/>
              <a:chOff x="5644079" y="3451774"/>
              <a:chExt cx="806860" cy="1558700"/>
            </a:xfrm>
          </p:grpSpPr>
          <p:sp>
            <p:nvSpPr>
              <p:cNvPr id="188" name="정육면체 187">
                <a:extLst>
                  <a:ext uri="{FF2B5EF4-FFF2-40B4-BE49-F238E27FC236}">
                    <a16:creationId xmlns:a16="http://schemas.microsoft.com/office/drawing/2014/main" id="{8AA3CD51-D87F-4CD6-8C39-4E106D137A27}"/>
                  </a:ext>
                </a:extLst>
              </p:cNvPr>
              <p:cNvSpPr/>
              <p:nvPr/>
            </p:nvSpPr>
            <p:spPr>
              <a:xfrm>
                <a:off x="5666942" y="4257623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  <p:sp>
            <p:nvSpPr>
              <p:cNvPr id="189" name="정육면체 188">
                <a:extLst>
                  <a:ext uri="{FF2B5EF4-FFF2-40B4-BE49-F238E27FC236}">
                    <a16:creationId xmlns:a16="http://schemas.microsoft.com/office/drawing/2014/main" id="{02E11D82-9488-4FA2-BF2F-79197E09EB0F}"/>
                  </a:ext>
                </a:extLst>
              </p:cNvPr>
              <p:cNvSpPr/>
              <p:nvPr/>
            </p:nvSpPr>
            <p:spPr>
              <a:xfrm>
                <a:off x="5666941" y="4055583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E9633FA7-54B6-4035-8227-E70BB278101D}"/>
                  </a:ext>
                </a:extLst>
              </p:cNvPr>
              <p:cNvGrpSpPr/>
              <p:nvPr/>
            </p:nvGrpSpPr>
            <p:grpSpPr>
              <a:xfrm>
                <a:off x="6011012" y="4551222"/>
                <a:ext cx="45719" cy="198119"/>
                <a:chOff x="394978" y="3921620"/>
                <a:chExt cx="45719" cy="198119"/>
              </a:xfrm>
            </p:grpSpPr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60EDDF78-E002-44F7-8F18-DFF6E83B9854}"/>
                    </a:ext>
                  </a:extLst>
                </p:cNvPr>
                <p:cNvSpPr/>
                <p:nvPr/>
              </p:nvSpPr>
              <p:spPr>
                <a:xfrm>
                  <a:off x="394978" y="392162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B3087DA2-0C48-49ED-96C2-B989F0FAEC73}"/>
                    </a:ext>
                  </a:extLst>
                </p:cNvPr>
                <p:cNvSpPr/>
                <p:nvPr/>
              </p:nvSpPr>
              <p:spPr>
                <a:xfrm>
                  <a:off x="394978" y="407402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A5A3B2E5-67B5-4054-9D25-8BAE0F3C9B1B}"/>
                    </a:ext>
                  </a:extLst>
                </p:cNvPr>
                <p:cNvSpPr/>
                <p:nvPr/>
              </p:nvSpPr>
              <p:spPr>
                <a:xfrm>
                  <a:off x="394978" y="399782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1" name="정육면체 190">
                <a:extLst>
                  <a:ext uri="{FF2B5EF4-FFF2-40B4-BE49-F238E27FC236}">
                    <a16:creationId xmlns:a16="http://schemas.microsoft.com/office/drawing/2014/main" id="{3D6E2778-D8C5-4920-B25A-099A81212B42}"/>
                  </a:ext>
                </a:extLst>
              </p:cNvPr>
              <p:cNvSpPr/>
              <p:nvPr/>
            </p:nvSpPr>
            <p:spPr>
              <a:xfrm>
                <a:off x="5666942" y="3855854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  <p:sp>
            <p:nvSpPr>
              <p:cNvPr id="192" name="정육면체 191">
                <a:extLst>
                  <a:ext uri="{FF2B5EF4-FFF2-40B4-BE49-F238E27FC236}">
                    <a16:creationId xmlns:a16="http://schemas.microsoft.com/office/drawing/2014/main" id="{A832949E-0A1C-429C-A0C9-0FDF5FC3B747}"/>
                  </a:ext>
                </a:extLst>
              </p:cNvPr>
              <p:cNvSpPr/>
              <p:nvPr/>
            </p:nvSpPr>
            <p:spPr>
              <a:xfrm>
                <a:off x="5666942" y="3653814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  <p:sp>
            <p:nvSpPr>
              <p:cNvPr id="193" name="정육면체 192">
                <a:extLst>
                  <a:ext uri="{FF2B5EF4-FFF2-40B4-BE49-F238E27FC236}">
                    <a16:creationId xmlns:a16="http://schemas.microsoft.com/office/drawing/2014/main" id="{4690DCAA-D41D-4D51-B024-1297D50F37CF}"/>
                  </a:ext>
                </a:extLst>
              </p:cNvPr>
              <p:cNvSpPr/>
              <p:nvPr/>
            </p:nvSpPr>
            <p:spPr>
              <a:xfrm>
                <a:off x="5666941" y="3451774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  <p:sp>
            <p:nvSpPr>
              <p:cNvPr id="194" name="정육면체 193">
                <a:extLst>
                  <a:ext uri="{FF2B5EF4-FFF2-40B4-BE49-F238E27FC236}">
                    <a16:creationId xmlns:a16="http://schemas.microsoft.com/office/drawing/2014/main" id="{4523F622-0F7D-41F0-8C31-B7C148043D9F}"/>
                  </a:ext>
                </a:extLst>
              </p:cNvPr>
              <p:cNvSpPr/>
              <p:nvPr/>
            </p:nvSpPr>
            <p:spPr>
              <a:xfrm>
                <a:off x="5644079" y="4788486"/>
                <a:ext cx="783997" cy="221988"/>
              </a:xfrm>
              <a:prstGeom prst="cub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Node</a:t>
                </a:r>
                <a:endParaRPr lang="ko-KR" altLang="en-US" sz="1000" dirty="0"/>
              </a:p>
            </p:txBody>
          </p:sp>
        </p:grpSp>
        <p:sp>
          <p:nvSpPr>
            <p:cNvPr id="187" name="오른쪽 중괄호 186">
              <a:extLst>
                <a:ext uri="{FF2B5EF4-FFF2-40B4-BE49-F238E27FC236}">
                  <a16:creationId xmlns:a16="http://schemas.microsoft.com/office/drawing/2014/main" id="{4277CD4B-A537-412E-A214-BAC538D0FE6E}"/>
                </a:ext>
              </a:extLst>
            </p:cNvPr>
            <p:cNvSpPr/>
            <p:nvPr/>
          </p:nvSpPr>
          <p:spPr>
            <a:xfrm>
              <a:off x="6213050" y="3410470"/>
              <a:ext cx="155448" cy="1567923"/>
            </a:xfrm>
            <a:prstGeom prst="rightBrace">
              <a:avLst>
                <a:gd name="adj1" fmla="val 102311"/>
                <a:gd name="adj2" fmla="val 4423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8" name="정육면체 197">
            <a:extLst>
              <a:ext uri="{FF2B5EF4-FFF2-40B4-BE49-F238E27FC236}">
                <a16:creationId xmlns:a16="http://schemas.microsoft.com/office/drawing/2014/main" id="{322DC996-BC12-418D-B83C-1D3A2DF6D03E}"/>
              </a:ext>
            </a:extLst>
          </p:cNvPr>
          <p:cNvSpPr/>
          <p:nvPr/>
        </p:nvSpPr>
        <p:spPr>
          <a:xfrm>
            <a:off x="7322208" y="4185266"/>
            <a:ext cx="783997" cy="2219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Node</a:t>
            </a:r>
            <a:endParaRPr lang="ko-KR" altLang="en-US" sz="1000" dirty="0"/>
          </a:p>
        </p:txBody>
      </p:sp>
      <p:sp>
        <p:nvSpPr>
          <p:cNvPr id="199" name="정육면체 198">
            <a:extLst>
              <a:ext uri="{FF2B5EF4-FFF2-40B4-BE49-F238E27FC236}">
                <a16:creationId xmlns:a16="http://schemas.microsoft.com/office/drawing/2014/main" id="{61F99F0D-0EBE-4100-95F4-BCD909E7445E}"/>
              </a:ext>
            </a:extLst>
          </p:cNvPr>
          <p:cNvSpPr/>
          <p:nvPr/>
        </p:nvSpPr>
        <p:spPr>
          <a:xfrm>
            <a:off x="7322208" y="3983226"/>
            <a:ext cx="783997" cy="2219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Node</a:t>
            </a:r>
            <a:endParaRPr lang="ko-KR" altLang="en-US" sz="1000" dirty="0"/>
          </a:p>
        </p:txBody>
      </p:sp>
      <p:sp>
        <p:nvSpPr>
          <p:cNvPr id="200" name="정육면체 199">
            <a:extLst>
              <a:ext uri="{FF2B5EF4-FFF2-40B4-BE49-F238E27FC236}">
                <a16:creationId xmlns:a16="http://schemas.microsoft.com/office/drawing/2014/main" id="{674785C0-21E0-44B2-9F79-5D1FC1050894}"/>
              </a:ext>
            </a:extLst>
          </p:cNvPr>
          <p:cNvSpPr/>
          <p:nvPr/>
        </p:nvSpPr>
        <p:spPr>
          <a:xfrm>
            <a:off x="7322207" y="3781186"/>
            <a:ext cx="783997" cy="2219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Node</a:t>
            </a:r>
            <a:endParaRPr lang="ko-KR" altLang="en-US" sz="1000" dirty="0"/>
          </a:p>
        </p:txBody>
      </p:sp>
      <p:sp>
        <p:nvSpPr>
          <p:cNvPr id="201" name="화살표: 오른쪽 200">
            <a:extLst>
              <a:ext uri="{FF2B5EF4-FFF2-40B4-BE49-F238E27FC236}">
                <a16:creationId xmlns:a16="http://schemas.microsoft.com/office/drawing/2014/main" id="{E859BC52-0BFC-4013-B545-2BDBA86CC425}"/>
              </a:ext>
            </a:extLst>
          </p:cNvPr>
          <p:cNvSpPr/>
          <p:nvPr/>
        </p:nvSpPr>
        <p:spPr>
          <a:xfrm>
            <a:off x="7033164" y="3928030"/>
            <a:ext cx="249342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화살표: 오른쪽 201">
            <a:extLst>
              <a:ext uri="{FF2B5EF4-FFF2-40B4-BE49-F238E27FC236}">
                <a16:creationId xmlns:a16="http://schemas.microsoft.com/office/drawing/2014/main" id="{031A4F45-787B-48EE-8AD6-409ED2281B60}"/>
              </a:ext>
            </a:extLst>
          </p:cNvPr>
          <p:cNvSpPr/>
          <p:nvPr/>
        </p:nvSpPr>
        <p:spPr>
          <a:xfrm rot="5400000">
            <a:off x="4564472" y="3053498"/>
            <a:ext cx="249342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화살표: 오른쪽 202">
            <a:extLst>
              <a:ext uri="{FF2B5EF4-FFF2-40B4-BE49-F238E27FC236}">
                <a16:creationId xmlns:a16="http://schemas.microsoft.com/office/drawing/2014/main" id="{38C9F8C7-819F-4809-84FB-80503D3D8BF4}"/>
              </a:ext>
            </a:extLst>
          </p:cNvPr>
          <p:cNvSpPr/>
          <p:nvPr/>
        </p:nvSpPr>
        <p:spPr>
          <a:xfrm rot="5400000">
            <a:off x="7564815" y="3079108"/>
            <a:ext cx="249342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178EFEA-41E5-41EA-8E08-AF36E5068DDA}"/>
              </a:ext>
            </a:extLst>
          </p:cNvPr>
          <p:cNvSpPr txBox="1"/>
          <p:nvPr/>
        </p:nvSpPr>
        <p:spPr>
          <a:xfrm>
            <a:off x="7137279" y="3389187"/>
            <a:ext cx="1187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Node Scoring</a:t>
            </a:r>
            <a:endParaRPr lang="ko-KR" altLang="en-US" sz="1200" b="1" dirty="0"/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498DDCEB-AC97-46C4-9C2D-10E30709D828}"/>
              </a:ext>
            </a:extLst>
          </p:cNvPr>
          <p:cNvSpPr/>
          <p:nvPr/>
        </p:nvSpPr>
        <p:spPr>
          <a:xfrm>
            <a:off x="7003331" y="2682122"/>
            <a:ext cx="1372310" cy="4001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Monitoring Agent</a:t>
            </a:r>
          </a:p>
        </p:txBody>
      </p:sp>
      <p:sp>
        <p:nvSpPr>
          <p:cNvPr id="206" name="화살표: 오른쪽 205">
            <a:extLst>
              <a:ext uri="{FF2B5EF4-FFF2-40B4-BE49-F238E27FC236}">
                <a16:creationId xmlns:a16="http://schemas.microsoft.com/office/drawing/2014/main" id="{0868FA54-CDD5-46C8-B26D-AA3EEA3F8542}"/>
              </a:ext>
            </a:extLst>
          </p:cNvPr>
          <p:cNvSpPr/>
          <p:nvPr/>
        </p:nvSpPr>
        <p:spPr>
          <a:xfrm>
            <a:off x="5223946" y="3928030"/>
            <a:ext cx="249342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C915883-ABA8-4274-B3C8-E8FC9C79C0CB}"/>
              </a:ext>
            </a:extLst>
          </p:cNvPr>
          <p:cNvSpPr txBox="1"/>
          <p:nvPr/>
        </p:nvSpPr>
        <p:spPr>
          <a:xfrm>
            <a:off x="6358781" y="4778674"/>
            <a:ext cx="2356400" cy="276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Multi-cluster Edge Scheduler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607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CBD6F351-9F48-46A0-AF45-2195BDC98B6A}"/>
              </a:ext>
            </a:extLst>
          </p:cNvPr>
          <p:cNvSpPr/>
          <p:nvPr/>
        </p:nvSpPr>
        <p:spPr>
          <a:xfrm>
            <a:off x="5637206" y="5688040"/>
            <a:ext cx="985432" cy="28861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kern="0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Gedge</a:t>
            </a:r>
            <a:r>
              <a:rPr lang="en-US" altLang="ko-KR" sz="105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050" b="1" kern="0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Yaml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9D4A77C9-969F-48E7-A24A-81F033AA90DA}"/>
              </a:ext>
            </a:extLst>
          </p:cNvPr>
          <p:cNvSpPr/>
          <p:nvPr/>
        </p:nvSpPr>
        <p:spPr>
          <a:xfrm>
            <a:off x="733476" y="1832442"/>
            <a:ext cx="985432" cy="2886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Normal </a:t>
            </a:r>
            <a:r>
              <a:rPr lang="en-US" altLang="ko-KR" sz="1050" b="1" kern="0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Yaml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4FC14B9-9FB4-4F87-8557-39B388C4DA19}"/>
              </a:ext>
            </a:extLst>
          </p:cNvPr>
          <p:cNvSpPr/>
          <p:nvPr/>
        </p:nvSpPr>
        <p:spPr>
          <a:xfrm>
            <a:off x="733478" y="2209359"/>
            <a:ext cx="1867886" cy="5524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0">
              <a:defRPr/>
            </a:pPr>
            <a:r>
              <a:rPr lang="en-US" altLang="ko-KR" sz="1050" b="1" kern="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Request.args</a:t>
            </a:r>
            <a:r>
              <a:rPr lang="en-US" altLang="ko-KR" sz="1050" b="1" kern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</a:p>
          <a:p>
            <a:pPr lvl="0" latinLnBrk="0">
              <a:defRPr/>
            </a:pPr>
            <a:r>
              <a:rPr lang="en-US" altLang="ko-KR" sz="1050" b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type, priority, </a:t>
            </a:r>
            <a:r>
              <a:rPr lang="en-US" altLang="ko-KR" sz="1050" b="1" kern="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targetClusters</a:t>
            </a:r>
            <a:r>
              <a:rPr lang="en-US" altLang="ko-KR" sz="1050" b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Fast, Option 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889D246-E088-4219-B00F-29CE90771C10}"/>
              </a:ext>
            </a:extLst>
          </p:cNvPr>
          <p:cNvSpPr/>
          <p:nvPr/>
        </p:nvSpPr>
        <p:spPr>
          <a:xfrm>
            <a:off x="3734996" y="1395393"/>
            <a:ext cx="5037876" cy="16458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E09382DB-FDC6-4678-9AB6-7B17C0E15CD1}"/>
              </a:ext>
            </a:extLst>
          </p:cNvPr>
          <p:cNvSpPr/>
          <p:nvPr/>
        </p:nvSpPr>
        <p:spPr>
          <a:xfrm>
            <a:off x="4421068" y="1538285"/>
            <a:ext cx="2292478" cy="911860"/>
          </a:xfrm>
          <a:prstGeom prst="roundRect">
            <a:avLst>
              <a:gd name="adj" fmla="val 12447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Global Edge Scheduler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REST API</a:t>
            </a:r>
          </a:p>
          <a:p>
            <a:pPr marL="90488" marR="0" lvl="0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Metadata API (get </a:t>
            </a:r>
            <a:r>
              <a:rPr kumimoji="0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util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server </a:t>
            </a:r>
            <a:r>
              <a:rPr kumimoji="0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ip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, port)</a:t>
            </a:r>
          </a:p>
          <a:p>
            <a:pPr marL="90488" marR="0" lvl="0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Upload </a:t>
            </a:r>
            <a:r>
              <a:rPr kumimoji="0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Yaml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file to r</a:t>
            </a:r>
            <a:r>
              <a:rPr kumimoji="0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edis</a:t>
            </a:r>
            <a:endParaRPr kumimoji="0" lang="en-US" altLang="ko-KR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90488" marR="0" lvl="0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Create/list/del Request Job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ECD8637-66AC-44C6-B53A-4740C0A6AD27}"/>
              </a:ext>
            </a:extLst>
          </p:cNvPr>
          <p:cNvSpPr/>
          <p:nvPr/>
        </p:nvSpPr>
        <p:spPr>
          <a:xfrm>
            <a:off x="3814802" y="1540746"/>
            <a:ext cx="512328" cy="90939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(Flask)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9FB19D01-A24F-43F2-9C31-1C13CA3C6637}"/>
              </a:ext>
            </a:extLst>
          </p:cNvPr>
          <p:cNvSpPr/>
          <p:nvPr/>
        </p:nvSpPr>
        <p:spPr>
          <a:xfrm>
            <a:off x="6318346" y="1212680"/>
            <a:ext cx="348629" cy="3364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F1B01EBC-1C4B-4FB5-B5E2-9357D34F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03" y="1625000"/>
            <a:ext cx="1780186" cy="506012"/>
          </a:xfrm>
          <a:prstGeom prst="rect">
            <a:avLst/>
          </a:prstGeom>
        </p:spPr>
      </p:pic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E771A54-629D-40E4-8A71-29C9FB6683CE}"/>
              </a:ext>
            </a:extLst>
          </p:cNvPr>
          <p:cNvSpPr/>
          <p:nvPr/>
        </p:nvSpPr>
        <p:spPr>
          <a:xfrm>
            <a:off x="4421068" y="2489153"/>
            <a:ext cx="2281789" cy="28114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Request Jobs Dispatcher 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8646651-352E-46DC-B83A-4097B4AACA5F}"/>
              </a:ext>
            </a:extLst>
          </p:cNvPr>
          <p:cNvSpPr/>
          <p:nvPr/>
        </p:nvSpPr>
        <p:spPr>
          <a:xfrm>
            <a:off x="4259823" y="3718744"/>
            <a:ext cx="1040556" cy="31938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Global Scheduler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Job POD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683097-7C08-4E64-A84B-AAECDE5DAEAD}"/>
              </a:ext>
            </a:extLst>
          </p:cNvPr>
          <p:cNvSpPr/>
          <p:nvPr/>
        </p:nvSpPr>
        <p:spPr>
          <a:xfrm>
            <a:off x="4129665" y="3456259"/>
            <a:ext cx="1300871" cy="8938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3A6F95A-DDBD-411E-AC5D-AAC1D4CB35D6}"/>
              </a:ext>
            </a:extLst>
          </p:cNvPr>
          <p:cNvSpPr/>
          <p:nvPr/>
        </p:nvSpPr>
        <p:spPr>
          <a:xfrm>
            <a:off x="5524200" y="3464884"/>
            <a:ext cx="1300871" cy="8938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F66F5DD-028A-4B89-8EEF-37198A8ABA72}"/>
              </a:ext>
            </a:extLst>
          </p:cNvPr>
          <p:cNvSpPr/>
          <p:nvPr/>
        </p:nvSpPr>
        <p:spPr>
          <a:xfrm>
            <a:off x="3719736" y="1124744"/>
            <a:ext cx="2016899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 Scheduler Front Server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B9240F0-96F9-479E-ABED-E78B1D154EEF}"/>
              </a:ext>
            </a:extLst>
          </p:cNvPr>
          <p:cNvSpPr/>
          <p:nvPr/>
        </p:nvSpPr>
        <p:spPr>
          <a:xfrm>
            <a:off x="4134438" y="3166676"/>
            <a:ext cx="2186181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Global Scheduler Job Processors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B5547DE1-63AD-4333-9A59-8F9A09E16EDD}"/>
              </a:ext>
            </a:extLst>
          </p:cNvPr>
          <p:cNvSpPr/>
          <p:nvPr/>
        </p:nvSpPr>
        <p:spPr>
          <a:xfrm>
            <a:off x="5662301" y="3737434"/>
            <a:ext cx="1040556" cy="31938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Global Scheduler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Job POD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15E4136-BF1C-45B4-97F6-B3E8A310B253}"/>
              </a:ext>
            </a:extLst>
          </p:cNvPr>
          <p:cNvSpPr/>
          <p:nvPr/>
        </p:nvSpPr>
        <p:spPr>
          <a:xfrm>
            <a:off x="3044570" y="5285356"/>
            <a:ext cx="1778117" cy="7057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16083F1-02EB-4083-89C4-C19D5221960D}"/>
              </a:ext>
            </a:extLst>
          </p:cNvPr>
          <p:cNvSpPr/>
          <p:nvPr/>
        </p:nvSpPr>
        <p:spPr>
          <a:xfrm>
            <a:off x="3193536" y="5436199"/>
            <a:ext cx="1478850" cy="40408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Global Scheduler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Job Agent POD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DB6E545-7B17-4DA2-93F8-EEDFE32A1A57}"/>
              </a:ext>
            </a:extLst>
          </p:cNvPr>
          <p:cNvSpPr/>
          <p:nvPr/>
        </p:nvSpPr>
        <p:spPr>
          <a:xfrm>
            <a:off x="3021557" y="5067924"/>
            <a:ext cx="1033924" cy="1538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Cluster Agent POD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D5BFAFF1-5B72-43FA-81D8-4B9F3A768DAF}"/>
              </a:ext>
            </a:extLst>
          </p:cNvPr>
          <p:cNvSpPr/>
          <p:nvPr/>
        </p:nvSpPr>
        <p:spPr>
          <a:xfrm>
            <a:off x="3761222" y="6447722"/>
            <a:ext cx="1651317" cy="304455"/>
          </a:xfrm>
          <a:prstGeom prst="roundRect">
            <a:avLst/>
          </a:prstGeom>
          <a:solidFill>
            <a:srgbClr val="C0504D"/>
          </a:solidFill>
          <a:ln w="12700" cap="flat" cmpd="sng" algn="ctr">
            <a:solidFill>
              <a:srgbClr val="C050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Edge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Scheduler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128" name="순서도: 수행의 시작/종료 127">
            <a:extLst>
              <a:ext uri="{FF2B5EF4-FFF2-40B4-BE49-F238E27FC236}">
                <a16:creationId xmlns:a16="http://schemas.microsoft.com/office/drawing/2014/main" id="{F9954D03-C079-421E-8B7F-76464606C640}"/>
              </a:ext>
            </a:extLst>
          </p:cNvPr>
          <p:cNvSpPr/>
          <p:nvPr/>
        </p:nvSpPr>
        <p:spPr>
          <a:xfrm>
            <a:off x="3051624" y="4607148"/>
            <a:ext cx="1428913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Topic </a:t>
            </a:r>
            <a:r>
              <a:rPr lang="en-US" altLang="ko-KR" sz="1000" dirty="0"/>
              <a:t>: Global</a:t>
            </a:r>
            <a:endParaRPr lang="ko-KR" altLang="en-US" sz="1000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16EA9EC2-A03F-4DAB-BFE4-EE88548ADB7F}"/>
              </a:ext>
            </a:extLst>
          </p:cNvPr>
          <p:cNvSpPr/>
          <p:nvPr/>
        </p:nvSpPr>
        <p:spPr>
          <a:xfrm>
            <a:off x="5637206" y="5085913"/>
            <a:ext cx="985432" cy="2886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Normal </a:t>
            </a:r>
            <a:r>
              <a:rPr lang="en-US" altLang="ko-KR" sz="1050" b="1" kern="0" dirty="0" err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Yaml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3577AC77-FC5D-4B1C-BAB8-9EA5CB3D0304}"/>
              </a:ext>
            </a:extLst>
          </p:cNvPr>
          <p:cNvCxnSpPr>
            <a:cxnSpLocks/>
            <a:stCxn id="129" idx="2"/>
            <a:endCxn id="109" idx="0"/>
          </p:cNvCxnSpPr>
          <p:nvPr/>
        </p:nvCxnSpPr>
        <p:spPr>
          <a:xfrm>
            <a:off x="6129922" y="5374525"/>
            <a:ext cx="0" cy="31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3BBAF2F-5E0F-4D2A-A80A-5CEEB5A603D5}"/>
              </a:ext>
            </a:extLst>
          </p:cNvPr>
          <p:cNvSpPr/>
          <p:nvPr/>
        </p:nvSpPr>
        <p:spPr>
          <a:xfrm>
            <a:off x="2950349" y="6103151"/>
            <a:ext cx="29402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rgbClr val="00B0F0"/>
                </a:solidFill>
              </a:rPr>
              <a:t>Apply </a:t>
            </a:r>
            <a:r>
              <a:rPr lang="en-US" altLang="ko-KR" sz="1000" b="1" dirty="0" err="1">
                <a:solidFill>
                  <a:srgbClr val="00B0F0"/>
                </a:solidFill>
              </a:rPr>
              <a:t>GLowLatencyPriority</a:t>
            </a:r>
            <a:r>
              <a:rPr lang="en-US" altLang="ko-KR" sz="1000" b="1" dirty="0">
                <a:solidFill>
                  <a:srgbClr val="00B0F0"/>
                </a:solidFill>
              </a:rPr>
              <a:t> with </a:t>
            </a:r>
            <a:r>
              <a:rPr lang="en-US" altLang="ko-KR" sz="1000" b="1" dirty="0" err="1">
                <a:solidFill>
                  <a:srgbClr val="00B0F0"/>
                </a:solidFill>
              </a:rPr>
              <a:t>Yaml</a:t>
            </a:r>
            <a:r>
              <a:rPr lang="en-US" altLang="ko-KR" sz="1000" b="1" dirty="0">
                <a:solidFill>
                  <a:srgbClr val="00B0F0"/>
                </a:solidFill>
              </a:rPr>
              <a:t> + env </a:t>
            </a:r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F51AEE-0F75-4070-AB43-B59994AA8C83}"/>
              </a:ext>
            </a:extLst>
          </p:cNvPr>
          <p:cNvSpPr/>
          <p:nvPr/>
        </p:nvSpPr>
        <p:spPr>
          <a:xfrm>
            <a:off x="561141" y="1707049"/>
            <a:ext cx="2225216" cy="11824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2374BB4-0273-4694-91B2-86123FC8ED43}"/>
              </a:ext>
            </a:extLst>
          </p:cNvPr>
          <p:cNvSpPr/>
          <p:nvPr/>
        </p:nvSpPr>
        <p:spPr>
          <a:xfrm>
            <a:off x="561141" y="1436455"/>
            <a:ext cx="1168910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Web Form Page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A8B5466C-7E37-4354-A81E-4EE31AFA746A}"/>
              </a:ext>
            </a:extLst>
          </p:cNvPr>
          <p:cNvSpPr/>
          <p:nvPr/>
        </p:nvSpPr>
        <p:spPr>
          <a:xfrm>
            <a:off x="2510556" y="1945008"/>
            <a:ext cx="4989559" cy="419806"/>
          </a:xfrm>
          <a:custGeom>
            <a:avLst/>
            <a:gdLst>
              <a:gd name="connsiteX0" fmla="*/ 0 w 4989559"/>
              <a:gd name="connsiteY0" fmla="*/ 0 h 306562"/>
              <a:gd name="connsiteX1" fmla="*/ 4978988 w 4989559"/>
              <a:gd name="connsiteY1" fmla="*/ 42284 h 306562"/>
              <a:gd name="connsiteX2" fmla="*/ 4989559 w 4989559"/>
              <a:gd name="connsiteY2" fmla="*/ 306562 h 30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9559" h="306562">
                <a:moveTo>
                  <a:pt x="0" y="0"/>
                </a:moveTo>
                <a:lnTo>
                  <a:pt x="4978988" y="42284"/>
                </a:lnTo>
                <a:lnTo>
                  <a:pt x="4989559" y="306562"/>
                </a:lnTo>
              </a:path>
            </a:pathLst>
          </a:custGeom>
          <a:noFill/>
          <a:ln w="41275">
            <a:solidFill>
              <a:srgbClr val="FF0000">
                <a:alpha val="46000"/>
              </a:srgbClr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27945880-81A0-4858-A4F8-6F2840B80912}"/>
              </a:ext>
            </a:extLst>
          </p:cNvPr>
          <p:cNvSpPr/>
          <p:nvPr/>
        </p:nvSpPr>
        <p:spPr>
          <a:xfrm>
            <a:off x="3328755" y="2618249"/>
            <a:ext cx="3488463" cy="3979103"/>
          </a:xfrm>
          <a:custGeom>
            <a:avLst/>
            <a:gdLst>
              <a:gd name="connsiteX0" fmla="*/ 576125 w 1173392"/>
              <a:gd name="connsiteY0" fmla="*/ 0 h 3911306"/>
              <a:gd name="connsiteX1" fmla="*/ 15856 w 1173392"/>
              <a:gd name="connsiteY1" fmla="*/ 274848 h 3911306"/>
              <a:gd name="connsiteX2" fmla="*/ 0 w 1173392"/>
              <a:gd name="connsiteY2" fmla="*/ 983112 h 3911306"/>
              <a:gd name="connsiteX3" fmla="*/ 1173392 w 1173392"/>
              <a:gd name="connsiteY3" fmla="*/ 1078252 h 3911306"/>
              <a:gd name="connsiteX4" fmla="*/ 549697 w 1173392"/>
              <a:gd name="connsiteY4" fmla="*/ 1902798 h 3911306"/>
              <a:gd name="connsiteX5" fmla="*/ 507412 w 1173392"/>
              <a:gd name="connsiteY5" fmla="*/ 3340467 h 3911306"/>
              <a:gd name="connsiteX6" fmla="*/ 1168106 w 1173392"/>
              <a:gd name="connsiteY6" fmla="*/ 3911306 h 3911306"/>
              <a:gd name="connsiteX0" fmla="*/ 576125 w 1173392"/>
              <a:gd name="connsiteY0" fmla="*/ 0 h 3911306"/>
              <a:gd name="connsiteX1" fmla="*/ 412273 w 1173392"/>
              <a:gd name="connsiteY1" fmla="*/ 79283 h 3911306"/>
              <a:gd name="connsiteX2" fmla="*/ 15856 w 1173392"/>
              <a:gd name="connsiteY2" fmla="*/ 274848 h 3911306"/>
              <a:gd name="connsiteX3" fmla="*/ 0 w 1173392"/>
              <a:gd name="connsiteY3" fmla="*/ 983112 h 3911306"/>
              <a:gd name="connsiteX4" fmla="*/ 1173392 w 1173392"/>
              <a:gd name="connsiteY4" fmla="*/ 1078252 h 3911306"/>
              <a:gd name="connsiteX5" fmla="*/ 549697 w 1173392"/>
              <a:gd name="connsiteY5" fmla="*/ 1902798 h 3911306"/>
              <a:gd name="connsiteX6" fmla="*/ 507412 w 1173392"/>
              <a:gd name="connsiteY6" fmla="*/ 3340467 h 3911306"/>
              <a:gd name="connsiteX7" fmla="*/ 1168106 w 1173392"/>
              <a:gd name="connsiteY7" fmla="*/ 3911306 h 3911306"/>
              <a:gd name="connsiteX0" fmla="*/ 4223154 w 4223154"/>
              <a:gd name="connsiteY0" fmla="*/ 0 h 3890163"/>
              <a:gd name="connsiteX1" fmla="*/ 412273 w 4223154"/>
              <a:gd name="connsiteY1" fmla="*/ 58140 h 3890163"/>
              <a:gd name="connsiteX2" fmla="*/ 15856 w 4223154"/>
              <a:gd name="connsiteY2" fmla="*/ 253705 h 3890163"/>
              <a:gd name="connsiteX3" fmla="*/ 0 w 4223154"/>
              <a:gd name="connsiteY3" fmla="*/ 961969 h 3890163"/>
              <a:gd name="connsiteX4" fmla="*/ 1173392 w 4223154"/>
              <a:gd name="connsiteY4" fmla="*/ 1057109 h 3890163"/>
              <a:gd name="connsiteX5" fmla="*/ 549697 w 4223154"/>
              <a:gd name="connsiteY5" fmla="*/ 1881655 h 3890163"/>
              <a:gd name="connsiteX6" fmla="*/ 507412 w 4223154"/>
              <a:gd name="connsiteY6" fmla="*/ 3319324 h 3890163"/>
              <a:gd name="connsiteX7" fmla="*/ 1168106 w 4223154"/>
              <a:gd name="connsiteY7" fmla="*/ 3890163 h 3890163"/>
              <a:gd name="connsiteX0" fmla="*/ 4223154 w 4223154"/>
              <a:gd name="connsiteY0" fmla="*/ 47571 h 3937734"/>
              <a:gd name="connsiteX1" fmla="*/ 343560 w 4223154"/>
              <a:gd name="connsiteY1" fmla="*/ 0 h 3937734"/>
              <a:gd name="connsiteX2" fmla="*/ 15856 w 4223154"/>
              <a:gd name="connsiteY2" fmla="*/ 301276 h 3937734"/>
              <a:gd name="connsiteX3" fmla="*/ 0 w 4223154"/>
              <a:gd name="connsiteY3" fmla="*/ 1009540 h 3937734"/>
              <a:gd name="connsiteX4" fmla="*/ 1173392 w 4223154"/>
              <a:gd name="connsiteY4" fmla="*/ 1104680 h 3937734"/>
              <a:gd name="connsiteX5" fmla="*/ 549697 w 4223154"/>
              <a:gd name="connsiteY5" fmla="*/ 1929226 h 3937734"/>
              <a:gd name="connsiteX6" fmla="*/ 507412 w 4223154"/>
              <a:gd name="connsiteY6" fmla="*/ 3366895 h 3937734"/>
              <a:gd name="connsiteX7" fmla="*/ 1168106 w 4223154"/>
              <a:gd name="connsiteY7" fmla="*/ 3937734 h 3937734"/>
              <a:gd name="connsiteX0" fmla="*/ 3488463 w 3488463"/>
              <a:gd name="connsiteY0" fmla="*/ 31714 h 3937734"/>
              <a:gd name="connsiteX1" fmla="*/ 343560 w 3488463"/>
              <a:gd name="connsiteY1" fmla="*/ 0 h 3937734"/>
              <a:gd name="connsiteX2" fmla="*/ 15856 w 3488463"/>
              <a:gd name="connsiteY2" fmla="*/ 301276 h 3937734"/>
              <a:gd name="connsiteX3" fmla="*/ 0 w 3488463"/>
              <a:gd name="connsiteY3" fmla="*/ 1009540 h 3937734"/>
              <a:gd name="connsiteX4" fmla="*/ 1173392 w 3488463"/>
              <a:gd name="connsiteY4" fmla="*/ 1104680 h 3937734"/>
              <a:gd name="connsiteX5" fmla="*/ 549697 w 3488463"/>
              <a:gd name="connsiteY5" fmla="*/ 1929226 h 3937734"/>
              <a:gd name="connsiteX6" fmla="*/ 507412 w 3488463"/>
              <a:gd name="connsiteY6" fmla="*/ 3366895 h 3937734"/>
              <a:gd name="connsiteX7" fmla="*/ 1168106 w 3488463"/>
              <a:gd name="connsiteY7" fmla="*/ 3937734 h 3937734"/>
              <a:gd name="connsiteX0" fmla="*/ 3488463 w 3488463"/>
              <a:gd name="connsiteY0" fmla="*/ 1 h 3906021"/>
              <a:gd name="connsiteX1" fmla="*/ 348845 w 3488463"/>
              <a:gd name="connsiteY1" fmla="*/ 0 h 3906021"/>
              <a:gd name="connsiteX2" fmla="*/ 15856 w 3488463"/>
              <a:gd name="connsiteY2" fmla="*/ 269563 h 3906021"/>
              <a:gd name="connsiteX3" fmla="*/ 0 w 3488463"/>
              <a:gd name="connsiteY3" fmla="*/ 977827 h 3906021"/>
              <a:gd name="connsiteX4" fmla="*/ 1173392 w 3488463"/>
              <a:gd name="connsiteY4" fmla="*/ 1072967 h 3906021"/>
              <a:gd name="connsiteX5" fmla="*/ 549697 w 3488463"/>
              <a:gd name="connsiteY5" fmla="*/ 1897513 h 3906021"/>
              <a:gd name="connsiteX6" fmla="*/ 507412 w 3488463"/>
              <a:gd name="connsiteY6" fmla="*/ 3335182 h 3906021"/>
              <a:gd name="connsiteX7" fmla="*/ 1168106 w 3488463"/>
              <a:gd name="connsiteY7" fmla="*/ 3906021 h 3906021"/>
              <a:gd name="connsiteX0" fmla="*/ 3488463 w 3488463"/>
              <a:gd name="connsiteY0" fmla="*/ 1 h 3702292"/>
              <a:gd name="connsiteX1" fmla="*/ 348845 w 3488463"/>
              <a:gd name="connsiteY1" fmla="*/ 0 h 3702292"/>
              <a:gd name="connsiteX2" fmla="*/ 15856 w 3488463"/>
              <a:gd name="connsiteY2" fmla="*/ 269563 h 3702292"/>
              <a:gd name="connsiteX3" fmla="*/ 0 w 3488463"/>
              <a:gd name="connsiteY3" fmla="*/ 977827 h 3702292"/>
              <a:gd name="connsiteX4" fmla="*/ 1173392 w 3488463"/>
              <a:gd name="connsiteY4" fmla="*/ 1072967 h 3702292"/>
              <a:gd name="connsiteX5" fmla="*/ 549697 w 3488463"/>
              <a:gd name="connsiteY5" fmla="*/ 1897513 h 3702292"/>
              <a:gd name="connsiteX6" fmla="*/ 507412 w 3488463"/>
              <a:gd name="connsiteY6" fmla="*/ 3335182 h 3702292"/>
              <a:gd name="connsiteX7" fmla="*/ 2972192 w 3488463"/>
              <a:gd name="connsiteY7" fmla="*/ 3702292 h 3702292"/>
              <a:gd name="connsiteX0" fmla="*/ 3488463 w 3488463"/>
              <a:gd name="connsiteY0" fmla="*/ 1 h 3702292"/>
              <a:gd name="connsiteX1" fmla="*/ 348845 w 3488463"/>
              <a:gd name="connsiteY1" fmla="*/ 0 h 3702292"/>
              <a:gd name="connsiteX2" fmla="*/ 15856 w 3488463"/>
              <a:gd name="connsiteY2" fmla="*/ 269563 h 3702292"/>
              <a:gd name="connsiteX3" fmla="*/ 0 w 3488463"/>
              <a:gd name="connsiteY3" fmla="*/ 977827 h 3702292"/>
              <a:gd name="connsiteX4" fmla="*/ 1173392 w 3488463"/>
              <a:gd name="connsiteY4" fmla="*/ 1072967 h 3702292"/>
              <a:gd name="connsiteX5" fmla="*/ 549697 w 3488463"/>
              <a:gd name="connsiteY5" fmla="*/ 1897513 h 3702292"/>
              <a:gd name="connsiteX6" fmla="*/ 507412 w 3488463"/>
              <a:gd name="connsiteY6" fmla="*/ 3335182 h 3702292"/>
              <a:gd name="connsiteX7" fmla="*/ 2972192 w 3488463"/>
              <a:gd name="connsiteY7" fmla="*/ 3702292 h 3702292"/>
              <a:gd name="connsiteX0" fmla="*/ 3488463 w 3488463"/>
              <a:gd name="connsiteY0" fmla="*/ 1 h 3704067"/>
              <a:gd name="connsiteX1" fmla="*/ 348845 w 3488463"/>
              <a:gd name="connsiteY1" fmla="*/ 0 h 3704067"/>
              <a:gd name="connsiteX2" fmla="*/ 15856 w 3488463"/>
              <a:gd name="connsiteY2" fmla="*/ 269563 h 3704067"/>
              <a:gd name="connsiteX3" fmla="*/ 0 w 3488463"/>
              <a:gd name="connsiteY3" fmla="*/ 977827 h 3704067"/>
              <a:gd name="connsiteX4" fmla="*/ 1173392 w 3488463"/>
              <a:gd name="connsiteY4" fmla="*/ 1072967 h 3704067"/>
              <a:gd name="connsiteX5" fmla="*/ 549697 w 3488463"/>
              <a:gd name="connsiteY5" fmla="*/ 1897513 h 3704067"/>
              <a:gd name="connsiteX6" fmla="*/ 507412 w 3488463"/>
              <a:gd name="connsiteY6" fmla="*/ 3335182 h 3704067"/>
              <a:gd name="connsiteX7" fmla="*/ 2604633 w 3488463"/>
              <a:gd name="connsiteY7" fmla="*/ 3664440 h 3704067"/>
              <a:gd name="connsiteX8" fmla="*/ 2972192 w 3488463"/>
              <a:gd name="connsiteY8" fmla="*/ 3702292 h 3704067"/>
              <a:gd name="connsiteX0" fmla="*/ 3488463 w 3488463"/>
              <a:gd name="connsiteY0" fmla="*/ 1 h 3967124"/>
              <a:gd name="connsiteX1" fmla="*/ 348845 w 3488463"/>
              <a:gd name="connsiteY1" fmla="*/ 0 h 3967124"/>
              <a:gd name="connsiteX2" fmla="*/ 15856 w 3488463"/>
              <a:gd name="connsiteY2" fmla="*/ 269563 h 3967124"/>
              <a:gd name="connsiteX3" fmla="*/ 0 w 3488463"/>
              <a:gd name="connsiteY3" fmla="*/ 977827 h 3967124"/>
              <a:gd name="connsiteX4" fmla="*/ 1173392 w 3488463"/>
              <a:gd name="connsiteY4" fmla="*/ 1072967 h 3967124"/>
              <a:gd name="connsiteX5" fmla="*/ 549697 w 3488463"/>
              <a:gd name="connsiteY5" fmla="*/ 1897513 h 3967124"/>
              <a:gd name="connsiteX6" fmla="*/ 507412 w 3488463"/>
              <a:gd name="connsiteY6" fmla="*/ 3335182 h 3967124"/>
              <a:gd name="connsiteX7" fmla="*/ 1245390 w 3488463"/>
              <a:gd name="connsiteY7" fmla="*/ 3967124 h 3967124"/>
              <a:gd name="connsiteX8" fmla="*/ 2972192 w 3488463"/>
              <a:gd name="connsiteY8" fmla="*/ 3702292 h 3967124"/>
              <a:gd name="connsiteX0" fmla="*/ 3488463 w 3488463"/>
              <a:gd name="connsiteY0" fmla="*/ 1 h 3978766"/>
              <a:gd name="connsiteX1" fmla="*/ 348845 w 3488463"/>
              <a:gd name="connsiteY1" fmla="*/ 0 h 3978766"/>
              <a:gd name="connsiteX2" fmla="*/ 15856 w 3488463"/>
              <a:gd name="connsiteY2" fmla="*/ 269563 h 3978766"/>
              <a:gd name="connsiteX3" fmla="*/ 0 w 3488463"/>
              <a:gd name="connsiteY3" fmla="*/ 977827 h 3978766"/>
              <a:gd name="connsiteX4" fmla="*/ 1173392 w 3488463"/>
              <a:gd name="connsiteY4" fmla="*/ 1072967 h 3978766"/>
              <a:gd name="connsiteX5" fmla="*/ 549697 w 3488463"/>
              <a:gd name="connsiteY5" fmla="*/ 1897513 h 3978766"/>
              <a:gd name="connsiteX6" fmla="*/ 507412 w 3488463"/>
              <a:gd name="connsiteY6" fmla="*/ 3335182 h 3978766"/>
              <a:gd name="connsiteX7" fmla="*/ 1115644 w 3488463"/>
              <a:gd name="connsiteY7" fmla="*/ 3978766 h 3978766"/>
              <a:gd name="connsiteX8" fmla="*/ 2972192 w 3488463"/>
              <a:gd name="connsiteY8" fmla="*/ 3702292 h 3978766"/>
              <a:gd name="connsiteX0" fmla="*/ 3488463 w 3488463"/>
              <a:gd name="connsiteY0" fmla="*/ 1 h 3978766"/>
              <a:gd name="connsiteX1" fmla="*/ 348845 w 3488463"/>
              <a:gd name="connsiteY1" fmla="*/ 0 h 3978766"/>
              <a:gd name="connsiteX2" fmla="*/ 15856 w 3488463"/>
              <a:gd name="connsiteY2" fmla="*/ 269563 h 3978766"/>
              <a:gd name="connsiteX3" fmla="*/ 0 w 3488463"/>
              <a:gd name="connsiteY3" fmla="*/ 977827 h 3978766"/>
              <a:gd name="connsiteX4" fmla="*/ 1173392 w 3488463"/>
              <a:gd name="connsiteY4" fmla="*/ 1072967 h 3978766"/>
              <a:gd name="connsiteX5" fmla="*/ 549697 w 3488463"/>
              <a:gd name="connsiteY5" fmla="*/ 1897513 h 3978766"/>
              <a:gd name="connsiteX6" fmla="*/ 507412 w 3488463"/>
              <a:gd name="connsiteY6" fmla="*/ 3335182 h 3978766"/>
              <a:gd name="connsiteX7" fmla="*/ 1115644 w 3488463"/>
              <a:gd name="connsiteY7" fmla="*/ 3978766 h 3978766"/>
              <a:gd name="connsiteX8" fmla="*/ 2972192 w 3488463"/>
              <a:gd name="connsiteY8" fmla="*/ 3702292 h 3978766"/>
              <a:gd name="connsiteX0" fmla="*/ 3488463 w 3488463"/>
              <a:gd name="connsiteY0" fmla="*/ 1 h 3978766"/>
              <a:gd name="connsiteX1" fmla="*/ 348845 w 3488463"/>
              <a:gd name="connsiteY1" fmla="*/ 0 h 3978766"/>
              <a:gd name="connsiteX2" fmla="*/ 15856 w 3488463"/>
              <a:gd name="connsiteY2" fmla="*/ 269563 h 3978766"/>
              <a:gd name="connsiteX3" fmla="*/ 0 w 3488463"/>
              <a:gd name="connsiteY3" fmla="*/ 977827 h 3978766"/>
              <a:gd name="connsiteX4" fmla="*/ 1173392 w 3488463"/>
              <a:gd name="connsiteY4" fmla="*/ 1072967 h 3978766"/>
              <a:gd name="connsiteX5" fmla="*/ 549697 w 3488463"/>
              <a:gd name="connsiteY5" fmla="*/ 1897513 h 3978766"/>
              <a:gd name="connsiteX6" fmla="*/ 507412 w 3488463"/>
              <a:gd name="connsiteY6" fmla="*/ 3335182 h 3978766"/>
              <a:gd name="connsiteX7" fmla="*/ 1115644 w 3488463"/>
              <a:gd name="connsiteY7" fmla="*/ 3978766 h 3978766"/>
              <a:gd name="connsiteX8" fmla="*/ 2972192 w 3488463"/>
              <a:gd name="connsiteY8" fmla="*/ 3894379 h 3978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8463" h="3978766">
                <a:moveTo>
                  <a:pt x="3488463" y="1"/>
                </a:moveTo>
                <a:lnTo>
                  <a:pt x="348845" y="0"/>
                </a:lnTo>
                <a:lnTo>
                  <a:pt x="15856" y="269563"/>
                </a:lnTo>
                <a:lnTo>
                  <a:pt x="0" y="977827"/>
                </a:lnTo>
                <a:lnTo>
                  <a:pt x="1173392" y="1072967"/>
                </a:lnTo>
                <a:lnTo>
                  <a:pt x="549697" y="1897513"/>
                </a:lnTo>
                <a:lnTo>
                  <a:pt x="507412" y="3335182"/>
                </a:lnTo>
                <a:cubicBezTo>
                  <a:pt x="849901" y="3629670"/>
                  <a:pt x="958160" y="3777881"/>
                  <a:pt x="1115644" y="3978766"/>
                </a:cubicBezTo>
                <a:lnTo>
                  <a:pt x="2972192" y="3894379"/>
                </a:lnTo>
              </a:path>
            </a:pathLst>
          </a:custGeom>
          <a:noFill/>
          <a:ln w="41275">
            <a:solidFill>
              <a:srgbClr val="FF0000">
                <a:alpha val="46000"/>
              </a:srgbClr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화살표: 오른쪽 135">
            <a:extLst>
              <a:ext uri="{FF2B5EF4-FFF2-40B4-BE49-F238E27FC236}">
                <a16:creationId xmlns:a16="http://schemas.microsoft.com/office/drawing/2014/main" id="{DCC13770-C570-4171-B207-F515B16A2E91}"/>
              </a:ext>
            </a:extLst>
          </p:cNvPr>
          <p:cNvSpPr/>
          <p:nvPr/>
        </p:nvSpPr>
        <p:spPr>
          <a:xfrm rot="20124269">
            <a:off x="4864833" y="5507409"/>
            <a:ext cx="484079" cy="28331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C17817C-75BF-4237-B88B-2F64D4D640E1}"/>
              </a:ext>
            </a:extLst>
          </p:cNvPr>
          <p:cNvSpPr/>
          <p:nvPr/>
        </p:nvSpPr>
        <p:spPr>
          <a:xfrm>
            <a:off x="6949428" y="2388997"/>
            <a:ext cx="683701" cy="18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22CADD-674F-4CF0-AFC7-0266A3F0BDD4}"/>
              </a:ext>
            </a:extLst>
          </p:cNvPr>
          <p:cNvSpPr/>
          <p:nvPr/>
        </p:nvSpPr>
        <p:spPr>
          <a:xfrm>
            <a:off x="7669428" y="2396858"/>
            <a:ext cx="920242" cy="18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B062B79-FE57-48B8-B8A5-4B2C7952577A}"/>
              </a:ext>
            </a:extLst>
          </p:cNvPr>
          <p:cNvSpPr/>
          <p:nvPr/>
        </p:nvSpPr>
        <p:spPr>
          <a:xfrm>
            <a:off x="6856703" y="2554850"/>
            <a:ext cx="8691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Assigned Queue</a:t>
            </a:r>
            <a:endParaRPr lang="ko-KR" altLang="en-US" sz="80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30C2A78-BB85-4F26-9345-044DE0B4675D}"/>
              </a:ext>
            </a:extLst>
          </p:cNvPr>
          <p:cNvSpPr/>
          <p:nvPr/>
        </p:nvSpPr>
        <p:spPr>
          <a:xfrm>
            <a:off x="7163614" y="2150637"/>
            <a:ext cx="1162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Dispatched Queue</a:t>
            </a:r>
            <a:endParaRPr lang="ko-KR" altLang="en-US" sz="1000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310A31A-2B3D-4FB0-B1DA-C24812D5F4A7}"/>
              </a:ext>
            </a:extLst>
          </p:cNvPr>
          <p:cNvSpPr/>
          <p:nvPr/>
        </p:nvSpPr>
        <p:spPr>
          <a:xfrm>
            <a:off x="7660648" y="2554850"/>
            <a:ext cx="9797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Unassigned Queue</a:t>
            </a:r>
            <a:endParaRPr lang="ko-KR" altLang="en-US" sz="800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D3D6A95-5A5B-4AEE-931F-4544EE726083}"/>
              </a:ext>
            </a:extLst>
          </p:cNvPr>
          <p:cNvSpPr/>
          <p:nvPr/>
        </p:nvSpPr>
        <p:spPr>
          <a:xfrm>
            <a:off x="6856703" y="2199921"/>
            <a:ext cx="1776321" cy="5457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FD7E2D0-FA0D-462A-9D6C-1BDC32CD7961}"/>
              </a:ext>
            </a:extLst>
          </p:cNvPr>
          <p:cNvSpPr/>
          <p:nvPr/>
        </p:nvSpPr>
        <p:spPr>
          <a:xfrm>
            <a:off x="6459463" y="6103151"/>
            <a:ext cx="1408301" cy="7282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3344293-D7D6-4AAB-8629-0606AC9B11F4}"/>
              </a:ext>
            </a:extLst>
          </p:cNvPr>
          <p:cNvSpPr/>
          <p:nvPr/>
        </p:nvSpPr>
        <p:spPr>
          <a:xfrm>
            <a:off x="6634572" y="6222166"/>
            <a:ext cx="992224" cy="505422"/>
          </a:xfrm>
          <a:prstGeom prst="roundRect">
            <a:avLst>
              <a:gd name="adj" fmla="val 6006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Worker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Agent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POD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203D09CA-0A96-486A-9021-946CE5D5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695" y="3060896"/>
            <a:ext cx="3134843" cy="2113587"/>
          </a:xfrm>
          <a:prstGeom prst="rect">
            <a:avLst/>
          </a:prstGeom>
        </p:spPr>
      </p:pic>
      <p:sp>
        <p:nvSpPr>
          <p:cNvPr id="146" name="화살표: U자형 145">
            <a:extLst>
              <a:ext uri="{FF2B5EF4-FFF2-40B4-BE49-F238E27FC236}">
                <a16:creationId xmlns:a16="http://schemas.microsoft.com/office/drawing/2014/main" id="{17442C1A-CA18-471E-8C9F-27E735D91130}"/>
              </a:ext>
            </a:extLst>
          </p:cNvPr>
          <p:cNvSpPr/>
          <p:nvPr/>
        </p:nvSpPr>
        <p:spPr>
          <a:xfrm rot="5400000">
            <a:off x="7067075" y="3533694"/>
            <a:ext cx="886968" cy="87782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순서도: 수행의 시작/종료 41">
            <a:extLst>
              <a:ext uri="{FF2B5EF4-FFF2-40B4-BE49-F238E27FC236}">
                <a16:creationId xmlns:a16="http://schemas.microsoft.com/office/drawing/2014/main" id="{D14AC3A8-2CF0-4DEC-AF57-D1DF66EFCE5E}"/>
              </a:ext>
            </a:extLst>
          </p:cNvPr>
          <p:cNvSpPr/>
          <p:nvPr/>
        </p:nvSpPr>
        <p:spPr>
          <a:xfrm>
            <a:off x="4615756" y="4607148"/>
            <a:ext cx="1428913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Topic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reqestID</a:t>
            </a:r>
            <a:endParaRPr lang="ko-KR" altLang="en-US" sz="10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B19E8A5C-A15B-4855-BFE2-C5E1C87C46D8}"/>
              </a:ext>
            </a:extLst>
          </p:cNvPr>
          <p:cNvSpPr/>
          <p:nvPr/>
        </p:nvSpPr>
        <p:spPr>
          <a:xfrm>
            <a:off x="4738913" y="4101672"/>
            <a:ext cx="587515" cy="1529871"/>
          </a:xfrm>
          <a:custGeom>
            <a:avLst/>
            <a:gdLst>
              <a:gd name="connsiteX0" fmla="*/ 0 w 580572"/>
              <a:gd name="connsiteY0" fmla="*/ 1524000 h 1524000"/>
              <a:gd name="connsiteX1" fmla="*/ 580572 w 580572"/>
              <a:gd name="connsiteY1" fmla="*/ 863600 h 1524000"/>
              <a:gd name="connsiteX2" fmla="*/ 529772 w 580572"/>
              <a:gd name="connsiteY2" fmla="*/ 0 h 1524000"/>
              <a:gd name="connsiteX0" fmla="*/ 0 w 529772"/>
              <a:gd name="connsiteY0" fmla="*/ 1524000 h 1524000"/>
              <a:gd name="connsiteX1" fmla="*/ 499521 w 529772"/>
              <a:gd name="connsiteY1" fmla="*/ 1008186 h 1524000"/>
              <a:gd name="connsiteX2" fmla="*/ 529772 w 529772"/>
              <a:gd name="connsiteY2" fmla="*/ 0 h 1524000"/>
              <a:gd name="connsiteX0" fmla="*/ 0 w 546801"/>
              <a:gd name="connsiteY0" fmla="*/ 1524000 h 1524000"/>
              <a:gd name="connsiteX1" fmla="*/ 546801 w 546801"/>
              <a:gd name="connsiteY1" fmla="*/ 1029875 h 1524000"/>
              <a:gd name="connsiteX2" fmla="*/ 529772 w 546801"/>
              <a:gd name="connsiteY2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801" h="1524000">
                <a:moveTo>
                  <a:pt x="0" y="1524000"/>
                </a:moveTo>
                <a:lnTo>
                  <a:pt x="546801" y="1029875"/>
                </a:lnTo>
                <a:lnTo>
                  <a:pt x="529772" y="0"/>
                </a:lnTo>
              </a:path>
            </a:pathLst>
          </a:custGeom>
          <a:noFill/>
          <a:ln w="41275">
            <a:solidFill>
              <a:srgbClr val="FF0000">
                <a:alpha val="46000"/>
              </a:srgbClr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1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416A7-DF75-48FA-84E0-13FFCFEE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96752"/>
            <a:ext cx="6466199" cy="5236857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66CC5F4-E1F4-4817-91CB-F27B96264E5A}"/>
              </a:ext>
            </a:extLst>
          </p:cNvPr>
          <p:cNvSpPr/>
          <p:nvPr/>
        </p:nvSpPr>
        <p:spPr>
          <a:xfrm>
            <a:off x="7608168" y="2203810"/>
            <a:ext cx="3024336" cy="4001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Processing Requests Job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3687C83-D0C4-425E-9902-FADB9EEBDD69}"/>
              </a:ext>
            </a:extLst>
          </p:cNvPr>
          <p:cNvSpPr/>
          <p:nvPr/>
        </p:nvSpPr>
        <p:spPr>
          <a:xfrm>
            <a:off x="7024843" y="1234716"/>
            <a:ext cx="432048" cy="2338300"/>
          </a:xfrm>
          <a:prstGeom prst="rightBrace">
            <a:avLst>
              <a:gd name="adj1" fmla="val 30169"/>
              <a:gd name="adj2" fmla="val 50000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EF8BCD70-DF20-495A-AE1A-929E91BF68A8}"/>
              </a:ext>
            </a:extLst>
          </p:cNvPr>
          <p:cNvSpPr/>
          <p:nvPr/>
        </p:nvSpPr>
        <p:spPr>
          <a:xfrm>
            <a:off x="7051911" y="3909893"/>
            <a:ext cx="432048" cy="1713391"/>
          </a:xfrm>
          <a:prstGeom prst="rightBrace">
            <a:avLst>
              <a:gd name="adj1" fmla="val 30169"/>
              <a:gd name="adj2" fmla="val 50000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75E1941-F788-4672-A7EA-B11FF96D2711}"/>
              </a:ext>
            </a:extLst>
          </p:cNvPr>
          <p:cNvSpPr/>
          <p:nvPr/>
        </p:nvSpPr>
        <p:spPr>
          <a:xfrm>
            <a:off x="7712144" y="4566532"/>
            <a:ext cx="4000480" cy="4001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Dispatch Requests Job &amp; Update Status</a:t>
            </a:r>
          </a:p>
        </p:txBody>
      </p:sp>
    </p:spTree>
    <p:extLst>
      <p:ext uri="{BB962C8B-B14F-4D97-AF65-F5344CB8AC3E}">
        <p14:creationId xmlns:p14="http://schemas.microsoft.com/office/powerpoint/2010/main" val="62556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194">
            <a:extLst>
              <a:ext uri="{FF2B5EF4-FFF2-40B4-BE49-F238E27FC236}">
                <a16:creationId xmlns:a16="http://schemas.microsoft.com/office/drawing/2014/main" id="{2C37E5D3-4A8B-463E-85FA-E909CAF7AC40}"/>
              </a:ext>
            </a:extLst>
          </p:cNvPr>
          <p:cNvSpPr txBox="1"/>
          <p:nvPr/>
        </p:nvSpPr>
        <p:spPr>
          <a:xfrm>
            <a:off x="849778" y="3284984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Shape 194">
            <a:extLst>
              <a:ext uri="{FF2B5EF4-FFF2-40B4-BE49-F238E27FC236}">
                <a16:creationId xmlns:a16="http://schemas.microsoft.com/office/drawing/2014/main" id="{8A48F08F-4051-4D42-887D-FF005EA1024D}"/>
              </a:ext>
            </a:extLst>
          </p:cNvPr>
          <p:cNvSpPr txBox="1"/>
          <p:nvPr/>
        </p:nvSpPr>
        <p:spPr>
          <a:xfrm>
            <a:off x="842001" y="4155203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Shape 193">
            <a:extLst>
              <a:ext uri="{FF2B5EF4-FFF2-40B4-BE49-F238E27FC236}">
                <a16:creationId xmlns:a16="http://schemas.microsoft.com/office/drawing/2014/main" id="{C54E085B-339F-45E8-B77E-4FFB698E28F8}"/>
              </a:ext>
            </a:extLst>
          </p:cNvPr>
          <p:cNvSpPr/>
          <p:nvPr/>
        </p:nvSpPr>
        <p:spPr>
          <a:xfrm>
            <a:off x="1924608" y="4181104"/>
            <a:ext cx="84918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GS-Scheduler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핵심 기술</a:t>
            </a:r>
          </a:p>
        </p:txBody>
      </p:sp>
      <p:sp>
        <p:nvSpPr>
          <p:cNvPr id="27" name="Shape 193">
            <a:extLst>
              <a:ext uri="{FF2B5EF4-FFF2-40B4-BE49-F238E27FC236}">
                <a16:creationId xmlns:a16="http://schemas.microsoft.com/office/drawing/2014/main" id="{61561AF2-854A-45B1-814C-B2AE578872B0}"/>
              </a:ext>
            </a:extLst>
          </p:cNvPr>
          <p:cNvSpPr/>
          <p:nvPr/>
        </p:nvSpPr>
        <p:spPr>
          <a:xfrm>
            <a:off x="1924608" y="3266130"/>
            <a:ext cx="1007604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GS-Scheduler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개발 환경 및 개요 </a:t>
            </a:r>
          </a:p>
        </p:txBody>
      </p:sp>
      <p:sp>
        <p:nvSpPr>
          <p:cNvPr id="14" name="Shape 194">
            <a:extLst>
              <a:ext uri="{FF2B5EF4-FFF2-40B4-BE49-F238E27FC236}">
                <a16:creationId xmlns:a16="http://schemas.microsoft.com/office/drawing/2014/main" id="{632E88C9-F484-491F-83CE-E438F4AA2115}"/>
              </a:ext>
            </a:extLst>
          </p:cNvPr>
          <p:cNvSpPr txBox="1"/>
          <p:nvPr/>
        </p:nvSpPr>
        <p:spPr>
          <a:xfrm>
            <a:off x="852214" y="5029381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Shape 194">
            <a:extLst>
              <a:ext uri="{FF2B5EF4-FFF2-40B4-BE49-F238E27FC236}">
                <a16:creationId xmlns:a16="http://schemas.microsoft.com/office/drawing/2014/main" id="{2FF9D2DC-65C1-49FA-BAF7-91406BFB1901}"/>
              </a:ext>
            </a:extLst>
          </p:cNvPr>
          <p:cNvSpPr txBox="1"/>
          <p:nvPr/>
        </p:nvSpPr>
        <p:spPr>
          <a:xfrm>
            <a:off x="844437" y="5899600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Shape 193">
            <a:extLst>
              <a:ext uri="{FF2B5EF4-FFF2-40B4-BE49-F238E27FC236}">
                <a16:creationId xmlns:a16="http://schemas.microsoft.com/office/drawing/2014/main" id="{6F210D51-CAE4-4AB0-9CA8-CE0C0B4B4956}"/>
              </a:ext>
            </a:extLst>
          </p:cNvPr>
          <p:cNvSpPr/>
          <p:nvPr/>
        </p:nvSpPr>
        <p:spPr>
          <a:xfrm>
            <a:off x="1927044" y="5925501"/>
            <a:ext cx="84918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GS-Scheduler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개발 계획</a:t>
            </a:r>
          </a:p>
        </p:txBody>
      </p:sp>
      <p:sp>
        <p:nvSpPr>
          <p:cNvPr id="17" name="Shape 193">
            <a:extLst>
              <a:ext uri="{FF2B5EF4-FFF2-40B4-BE49-F238E27FC236}">
                <a16:creationId xmlns:a16="http://schemas.microsoft.com/office/drawing/2014/main" id="{FF995127-640D-405F-9D4C-22F596429ED2}"/>
              </a:ext>
            </a:extLst>
          </p:cNvPr>
          <p:cNvSpPr/>
          <p:nvPr/>
        </p:nvSpPr>
        <p:spPr>
          <a:xfrm>
            <a:off x="1927044" y="5010527"/>
            <a:ext cx="848943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GS-Scheduler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공인인증 및 성능평가</a:t>
            </a:r>
          </a:p>
        </p:txBody>
      </p:sp>
    </p:spTree>
    <p:extLst>
      <p:ext uri="{BB962C8B-B14F-4D97-AF65-F5344CB8AC3E}">
        <p14:creationId xmlns:p14="http://schemas.microsoft.com/office/powerpoint/2010/main" val="16943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7D1634A-1FE0-43EA-8447-0FE21B24D964}"/>
              </a:ext>
            </a:extLst>
          </p:cNvPr>
          <p:cNvSpPr/>
          <p:nvPr/>
        </p:nvSpPr>
        <p:spPr>
          <a:xfrm>
            <a:off x="0" y="1274454"/>
            <a:ext cx="3604000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ED7C54-2FF8-4B63-98D1-70AD4CCB7BB3}"/>
              </a:ext>
            </a:extLst>
          </p:cNvPr>
          <p:cNvSpPr/>
          <p:nvPr/>
        </p:nvSpPr>
        <p:spPr>
          <a:xfrm>
            <a:off x="545171" y="1499790"/>
            <a:ext cx="2448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</a:rPr>
              <a:t>Lowlatency</a:t>
            </a:r>
            <a:r>
              <a:rPr lang="en-US" altLang="ko-KR" sz="2400" b="1" dirty="0">
                <a:solidFill>
                  <a:schemeClr val="bg1"/>
                </a:solidFill>
              </a:rPr>
              <a:t> Policy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ACC59A-88D1-4F67-A1D8-D587A3D7FB5B}"/>
              </a:ext>
            </a:extLst>
          </p:cNvPr>
          <p:cNvCxnSpPr>
            <a:cxnSpLocks/>
            <a:stCxn id="4" idx="2"/>
            <a:endCxn id="4" idx="8"/>
          </p:cNvCxnSpPr>
          <p:nvPr/>
        </p:nvCxnSpPr>
        <p:spPr>
          <a:xfrm flipH="1">
            <a:off x="298613" y="1499356"/>
            <a:ext cx="482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5643E14-807D-4544-8CDF-8B6561B97EB1}"/>
              </a:ext>
            </a:extLst>
          </p:cNvPr>
          <p:cNvSpPr/>
          <p:nvPr/>
        </p:nvSpPr>
        <p:spPr>
          <a:xfrm>
            <a:off x="4269086" y="1844824"/>
            <a:ext cx="6447258" cy="4833693"/>
          </a:xfrm>
          <a:prstGeom prst="rightArrow">
            <a:avLst>
              <a:gd name="adj1" fmla="val 50000"/>
              <a:gd name="adj2" fmla="val 24223"/>
            </a:avLst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12">
            <a:extLst>
              <a:ext uri="{FF2B5EF4-FFF2-40B4-BE49-F238E27FC236}">
                <a16:creationId xmlns:a16="http://schemas.microsoft.com/office/drawing/2014/main" id="{1F048511-CAA5-4AA0-828D-714677CA6B46}"/>
              </a:ext>
            </a:extLst>
          </p:cNvPr>
          <p:cNvSpPr/>
          <p:nvPr/>
        </p:nvSpPr>
        <p:spPr>
          <a:xfrm>
            <a:off x="3214375" y="404576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3CAF4AE7-038E-430E-9B83-868A043E43D1}"/>
              </a:ext>
            </a:extLst>
          </p:cNvPr>
          <p:cNvSpPr/>
          <p:nvPr/>
        </p:nvSpPr>
        <p:spPr>
          <a:xfrm>
            <a:off x="3214375" y="421167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id="{90B48950-5431-4E0B-9112-9F0C7F04628A}"/>
              </a:ext>
            </a:extLst>
          </p:cNvPr>
          <p:cNvSpPr/>
          <p:nvPr/>
        </p:nvSpPr>
        <p:spPr>
          <a:xfrm>
            <a:off x="2726023" y="450220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id="{09E3CFC7-2311-476C-B0D7-C3F92EA78C8B}"/>
              </a:ext>
            </a:extLst>
          </p:cNvPr>
          <p:cNvSpPr/>
          <p:nvPr/>
        </p:nvSpPr>
        <p:spPr>
          <a:xfrm>
            <a:off x="2726023" y="466811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8BF586-00B7-4724-A793-FB2E04900851}"/>
              </a:ext>
            </a:extLst>
          </p:cNvPr>
          <p:cNvSpPr/>
          <p:nvPr/>
        </p:nvSpPr>
        <p:spPr>
          <a:xfrm>
            <a:off x="3702727" y="451320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5367D5-6797-4292-9671-43A17FEC6EF5}"/>
              </a:ext>
            </a:extLst>
          </p:cNvPr>
          <p:cNvSpPr/>
          <p:nvPr/>
        </p:nvSpPr>
        <p:spPr>
          <a:xfrm>
            <a:off x="3702727" y="467911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E4BDAB78-C4DF-4B0D-B626-63455DF273C0}"/>
              </a:ext>
            </a:extLst>
          </p:cNvPr>
          <p:cNvSpPr/>
          <p:nvPr/>
        </p:nvSpPr>
        <p:spPr>
          <a:xfrm>
            <a:off x="5826054" y="279458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3">
            <a:extLst>
              <a:ext uri="{FF2B5EF4-FFF2-40B4-BE49-F238E27FC236}">
                <a16:creationId xmlns:a16="http://schemas.microsoft.com/office/drawing/2014/main" id="{1BC637B3-126E-494F-9400-44BD08097287}"/>
              </a:ext>
            </a:extLst>
          </p:cNvPr>
          <p:cNvSpPr/>
          <p:nvPr/>
        </p:nvSpPr>
        <p:spPr>
          <a:xfrm>
            <a:off x="5826054" y="296049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D2C005A2-069B-4206-BD14-7940435097CE}"/>
              </a:ext>
            </a:extLst>
          </p:cNvPr>
          <p:cNvSpPr/>
          <p:nvPr/>
        </p:nvSpPr>
        <p:spPr>
          <a:xfrm>
            <a:off x="5337702" y="325102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3">
            <a:extLst>
              <a:ext uri="{FF2B5EF4-FFF2-40B4-BE49-F238E27FC236}">
                <a16:creationId xmlns:a16="http://schemas.microsoft.com/office/drawing/2014/main" id="{2761E748-9F85-462B-B1DD-793B675B2F26}"/>
              </a:ext>
            </a:extLst>
          </p:cNvPr>
          <p:cNvSpPr/>
          <p:nvPr/>
        </p:nvSpPr>
        <p:spPr>
          <a:xfrm>
            <a:off x="5337702" y="341693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35DAE23A-211D-4A7E-80EE-C52FE80D54A4}"/>
              </a:ext>
            </a:extLst>
          </p:cNvPr>
          <p:cNvSpPr/>
          <p:nvPr/>
        </p:nvSpPr>
        <p:spPr>
          <a:xfrm>
            <a:off x="6314406" y="326202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73FAD907-91A4-4929-ACFC-A80C365AC7E6}"/>
              </a:ext>
            </a:extLst>
          </p:cNvPr>
          <p:cNvSpPr/>
          <p:nvPr/>
        </p:nvSpPr>
        <p:spPr>
          <a:xfrm>
            <a:off x="6314406" y="342793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12">
            <a:extLst>
              <a:ext uri="{FF2B5EF4-FFF2-40B4-BE49-F238E27FC236}">
                <a16:creationId xmlns:a16="http://schemas.microsoft.com/office/drawing/2014/main" id="{6E7C057D-986B-442D-ADB8-F86D3CC0ED48}"/>
              </a:ext>
            </a:extLst>
          </p:cNvPr>
          <p:cNvSpPr/>
          <p:nvPr/>
        </p:nvSpPr>
        <p:spPr>
          <a:xfrm>
            <a:off x="8526444" y="407501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376DD241-D9F0-4728-A753-B773777AA388}"/>
              </a:ext>
            </a:extLst>
          </p:cNvPr>
          <p:cNvSpPr/>
          <p:nvPr/>
        </p:nvSpPr>
        <p:spPr>
          <a:xfrm>
            <a:off x="8526444" y="424092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12">
            <a:extLst>
              <a:ext uri="{FF2B5EF4-FFF2-40B4-BE49-F238E27FC236}">
                <a16:creationId xmlns:a16="http://schemas.microsoft.com/office/drawing/2014/main" id="{A5A8E38A-F836-46F0-AD8C-67B14EEB50C8}"/>
              </a:ext>
            </a:extLst>
          </p:cNvPr>
          <p:cNvSpPr/>
          <p:nvPr/>
        </p:nvSpPr>
        <p:spPr>
          <a:xfrm>
            <a:off x="8038092" y="453145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032EF01D-07A8-48B0-B8B2-929F0E593581}"/>
              </a:ext>
            </a:extLst>
          </p:cNvPr>
          <p:cNvSpPr/>
          <p:nvPr/>
        </p:nvSpPr>
        <p:spPr>
          <a:xfrm>
            <a:off x="8038092" y="469736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12">
            <a:extLst>
              <a:ext uri="{FF2B5EF4-FFF2-40B4-BE49-F238E27FC236}">
                <a16:creationId xmlns:a16="http://schemas.microsoft.com/office/drawing/2014/main" id="{97CD0E6B-73E8-4CA7-9803-D425371B88B0}"/>
              </a:ext>
            </a:extLst>
          </p:cNvPr>
          <p:cNvSpPr/>
          <p:nvPr/>
        </p:nvSpPr>
        <p:spPr>
          <a:xfrm>
            <a:off x="9014796" y="4542457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13">
            <a:extLst>
              <a:ext uri="{FF2B5EF4-FFF2-40B4-BE49-F238E27FC236}">
                <a16:creationId xmlns:a16="http://schemas.microsoft.com/office/drawing/2014/main" id="{3D3F79EF-F426-453A-9F72-076C7818D334}"/>
              </a:ext>
            </a:extLst>
          </p:cNvPr>
          <p:cNvSpPr/>
          <p:nvPr/>
        </p:nvSpPr>
        <p:spPr>
          <a:xfrm>
            <a:off x="9014796" y="4708371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1F150B-6379-464C-8EAD-799CE17AC379}"/>
              </a:ext>
            </a:extLst>
          </p:cNvPr>
          <p:cNvSpPr/>
          <p:nvPr/>
        </p:nvSpPr>
        <p:spPr>
          <a:xfrm>
            <a:off x="5590993" y="3698155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F585D1-B656-4268-9FAD-D4E7DA17FBC0}"/>
              </a:ext>
            </a:extLst>
          </p:cNvPr>
          <p:cNvSpPr/>
          <p:nvPr/>
        </p:nvSpPr>
        <p:spPr>
          <a:xfrm>
            <a:off x="3956018" y="4951919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6463F8-50CD-417E-9295-FEAC876EBC75}"/>
              </a:ext>
            </a:extLst>
          </p:cNvPr>
          <p:cNvSpPr/>
          <p:nvPr/>
        </p:nvSpPr>
        <p:spPr>
          <a:xfrm>
            <a:off x="9268087" y="5004477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2C8BD70-73D4-4B9C-8C7E-2531F7310344}"/>
              </a:ext>
            </a:extLst>
          </p:cNvPr>
          <p:cNvSpPr/>
          <p:nvPr/>
        </p:nvSpPr>
        <p:spPr>
          <a:xfrm>
            <a:off x="6567697" y="3727610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995EEC3-81E4-4F18-BCD7-40B72FD72B36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4280983" y="5126883"/>
            <a:ext cx="4987104" cy="52558"/>
          </a:xfrm>
          <a:prstGeom prst="straightConnector1">
            <a:avLst/>
          </a:prstGeom>
          <a:noFill/>
          <a:ln w="31750" cap="flat" cmpd="sng" algn="ctr">
            <a:solidFill>
              <a:srgbClr val="3B5FF7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ACB4618-DACE-45D4-B775-69348733CF4A}"/>
              </a:ext>
            </a:extLst>
          </p:cNvPr>
          <p:cNvCxnSpPr>
            <a:cxnSpLocks/>
            <a:stCxn id="28" idx="6"/>
            <a:endCxn id="27" idx="3"/>
          </p:cNvCxnSpPr>
          <p:nvPr/>
        </p:nvCxnSpPr>
        <p:spPr>
          <a:xfrm flipV="1">
            <a:off x="4280983" y="3996836"/>
            <a:ext cx="1357600" cy="113004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537D95F0-682A-4AE4-97BE-94EF83CD3247}"/>
              </a:ext>
            </a:extLst>
          </p:cNvPr>
          <p:cNvSpPr/>
          <p:nvPr/>
        </p:nvSpPr>
        <p:spPr>
          <a:xfrm>
            <a:off x="8779374" y="4283183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0ED38E-0806-4272-9F88-06DB4B84A85C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5915958" y="3873119"/>
            <a:ext cx="651739" cy="2945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C35B8B-EB83-43DE-A311-77C3E5A7C432}"/>
              </a:ext>
            </a:extLst>
          </p:cNvPr>
          <p:cNvCxnSpPr>
            <a:cxnSpLocks/>
            <a:stCxn id="29" idx="0"/>
            <a:endCxn id="33" idx="5"/>
          </p:cNvCxnSpPr>
          <p:nvPr/>
        </p:nvCxnSpPr>
        <p:spPr>
          <a:xfrm flipH="1" flipV="1">
            <a:off x="9056749" y="4581864"/>
            <a:ext cx="373821" cy="422613"/>
          </a:xfrm>
          <a:prstGeom prst="straightConnector1">
            <a:avLst/>
          </a:prstGeom>
          <a:noFill/>
          <a:ln w="31750" cap="flat" cmpd="sng" algn="ctr">
            <a:solidFill>
              <a:srgbClr val="3B5FF7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F2DD0C-E39F-4A3C-85F5-530C1C91B72E}"/>
              </a:ext>
            </a:extLst>
          </p:cNvPr>
          <p:cNvSpPr txBox="1"/>
          <p:nvPr/>
        </p:nvSpPr>
        <p:spPr>
          <a:xfrm>
            <a:off x="3075553" y="3698010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A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23C567-3EF9-498C-8ABC-19620BA8B2F8}"/>
              </a:ext>
            </a:extLst>
          </p:cNvPr>
          <p:cNvSpPr txBox="1"/>
          <p:nvPr/>
        </p:nvSpPr>
        <p:spPr>
          <a:xfrm>
            <a:off x="5651046" y="2401101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B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D7EB66-C195-49C3-8CC7-5AEB36A5E590}"/>
              </a:ext>
            </a:extLst>
          </p:cNvPr>
          <p:cNvSpPr txBox="1"/>
          <p:nvPr/>
        </p:nvSpPr>
        <p:spPr>
          <a:xfrm>
            <a:off x="8345090" y="3714953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C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812599-75AF-4CF2-B215-E809D21439DC}"/>
              </a:ext>
            </a:extLst>
          </p:cNvPr>
          <p:cNvSpPr txBox="1"/>
          <p:nvPr/>
        </p:nvSpPr>
        <p:spPr>
          <a:xfrm>
            <a:off x="2496229" y="2617057"/>
            <a:ext cx="2131994" cy="52322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Global 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Lowlatency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5D3757-F253-4ED1-BCD7-60E15A30EF03}"/>
              </a:ext>
            </a:extLst>
          </p:cNvPr>
          <p:cNvSpPr txBox="1"/>
          <p:nvPr/>
        </p:nvSpPr>
        <p:spPr>
          <a:xfrm>
            <a:off x="5148209" y="5723659"/>
            <a:ext cx="2309393" cy="52322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Global 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Default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6EACBE4B-93D7-4B37-9437-B5F6ADEE2F7A}"/>
              </a:ext>
            </a:extLst>
          </p:cNvPr>
          <p:cNvSpPr/>
          <p:nvPr/>
        </p:nvSpPr>
        <p:spPr>
          <a:xfrm>
            <a:off x="5875382" y="5157940"/>
            <a:ext cx="308224" cy="554805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224" h="554805">
                <a:moveTo>
                  <a:pt x="308224" y="554805"/>
                </a:move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F7DF39E5-85C9-4D30-B9D8-31B949456F85}"/>
              </a:ext>
            </a:extLst>
          </p:cNvPr>
          <p:cNvSpPr/>
          <p:nvPr/>
        </p:nvSpPr>
        <p:spPr>
          <a:xfrm>
            <a:off x="4714402" y="3277769"/>
            <a:ext cx="678094" cy="965771"/>
          </a:xfrm>
          <a:custGeom>
            <a:avLst/>
            <a:gdLst>
              <a:gd name="connsiteX0" fmla="*/ 678094 w 678094"/>
              <a:gd name="connsiteY0" fmla="*/ 965771 h 965771"/>
              <a:gd name="connsiteX1" fmla="*/ 667820 w 678094"/>
              <a:gd name="connsiteY1" fmla="*/ 523982 h 965771"/>
              <a:gd name="connsiteX2" fmla="*/ 0 w 678094"/>
              <a:gd name="connsiteY2" fmla="*/ 267128 h 965771"/>
              <a:gd name="connsiteX3" fmla="*/ 10274 w 678094"/>
              <a:gd name="connsiteY3" fmla="*/ 0 h 96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094" h="965771">
                <a:moveTo>
                  <a:pt x="678094" y="965771"/>
                </a:moveTo>
                <a:lnTo>
                  <a:pt x="667820" y="523982"/>
                </a:lnTo>
                <a:lnTo>
                  <a:pt x="0" y="267128"/>
                </a:lnTo>
                <a:lnTo>
                  <a:pt x="10274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F580A4-D565-4163-B83B-2D4F987C45F1}"/>
              </a:ext>
            </a:extLst>
          </p:cNvPr>
          <p:cNvSpPr txBox="1"/>
          <p:nvPr/>
        </p:nvSpPr>
        <p:spPr>
          <a:xfrm rot="19230320">
            <a:off x="4418538" y="4282373"/>
            <a:ext cx="97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F0502020204030204"/>
              </a:rPr>
              <a:t>Latency 15</a:t>
            </a:r>
            <a:endParaRPr lang="ko-KR" altLang="en-US" sz="1200" b="1" dirty="0">
              <a:solidFill>
                <a:srgbClr val="FF0000"/>
              </a:solidFill>
              <a:latin typeface="맑은 고딕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E460EE-45C0-4160-973B-4FADBC31FA25}"/>
              </a:ext>
            </a:extLst>
          </p:cNvPr>
          <p:cNvSpPr txBox="1"/>
          <p:nvPr/>
        </p:nvSpPr>
        <p:spPr>
          <a:xfrm>
            <a:off x="5779078" y="3909676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F0502020204030204"/>
              </a:rPr>
              <a:t>Latency 5</a:t>
            </a:r>
            <a:endParaRPr lang="ko-KR" altLang="en-US" sz="1200" b="1" dirty="0">
              <a:solidFill>
                <a:srgbClr val="FF0000"/>
              </a:solidFill>
              <a:latin typeface="맑은 고딕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BBC547-B4C8-4B1C-ABDF-B3133DF4A892}"/>
              </a:ext>
            </a:extLst>
          </p:cNvPr>
          <p:cNvSpPr txBox="1"/>
          <p:nvPr/>
        </p:nvSpPr>
        <p:spPr>
          <a:xfrm>
            <a:off x="6241500" y="5154751"/>
            <a:ext cx="97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맑은 고딕" panose="020F0502020204030204"/>
              </a:rPr>
              <a:t>Latency 80</a:t>
            </a:r>
            <a:endParaRPr lang="ko-KR" altLang="en-US" sz="1200" b="1" dirty="0">
              <a:solidFill>
                <a:srgbClr val="0070C0"/>
              </a:solidFill>
              <a:latin typeface="맑은 고딕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A5E997-0AB4-4C98-811C-970409768DF9}"/>
              </a:ext>
            </a:extLst>
          </p:cNvPr>
          <p:cNvSpPr txBox="1"/>
          <p:nvPr/>
        </p:nvSpPr>
        <p:spPr>
          <a:xfrm rot="2907523">
            <a:off x="9030286" y="4582175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  <a:latin typeface="맑은 고딕" panose="020F0502020204030204"/>
              </a:rPr>
              <a:t>Latency 5</a:t>
            </a:r>
            <a:endParaRPr lang="ko-KR" altLang="en-US" sz="1200" b="1" dirty="0">
              <a:solidFill>
                <a:srgbClr val="0070C0"/>
              </a:solidFill>
              <a:latin typeface="맑은 고딕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F60C48-3850-4AD9-8571-69876BF2C44F}"/>
              </a:ext>
            </a:extLst>
          </p:cNvPr>
          <p:cNvSpPr txBox="1"/>
          <p:nvPr/>
        </p:nvSpPr>
        <p:spPr>
          <a:xfrm>
            <a:off x="6705549" y="3097102"/>
            <a:ext cx="345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맑은 고딕" panose="020F0502020204030204"/>
              </a:rPr>
              <a:t>Extend Scheduling to Other Clusters</a:t>
            </a:r>
            <a:endParaRPr lang="ko-KR" altLang="en-US" sz="1400" b="1" dirty="0">
              <a:solidFill>
                <a:srgbClr val="F79646">
                  <a:lumMod val="75000"/>
                </a:srgbClr>
              </a:solidFill>
              <a:latin typeface="맑은 고딕" panose="020F0502020204030204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2A63F1-40D2-4580-B9E3-0377EBAB8A3C}"/>
              </a:ext>
            </a:extLst>
          </p:cNvPr>
          <p:cNvSpPr/>
          <p:nvPr/>
        </p:nvSpPr>
        <p:spPr>
          <a:xfrm>
            <a:off x="2527878" y="5416825"/>
            <a:ext cx="1227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</a:t>
            </a:r>
            <a:endParaRPr lang="ko-KR" altLang="en-US" sz="120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E66B09D-B841-4348-9DDA-4DB049480582}"/>
              </a:ext>
            </a:extLst>
          </p:cNvPr>
          <p:cNvSpPr/>
          <p:nvPr/>
        </p:nvSpPr>
        <p:spPr>
          <a:xfrm>
            <a:off x="8345090" y="2051174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E00FBC-5761-4F7A-AC37-1DC6CBD49742}"/>
              </a:ext>
            </a:extLst>
          </p:cNvPr>
          <p:cNvSpPr txBox="1"/>
          <p:nvPr/>
        </p:nvSpPr>
        <p:spPr>
          <a:xfrm>
            <a:off x="8638589" y="209587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CPU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E04A6D6-8BE2-4D15-BF0C-2A717902E77D}"/>
              </a:ext>
            </a:extLst>
          </p:cNvPr>
          <p:cNvSpPr/>
          <p:nvPr/>
        </p:nvSpPr>
        <p:spPr>
          <a:xfrm>
            <a:off x="8334038" y="2529598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1AB041-8B5D-4702-B641-FF93DBC67471}"/>
              </a:ext>
            </a:extLst>
          </p:cNvPr>
          <p:cNvSpPr txBox="1"/>
          <p:nvPr/>
        </p:nvSpPr>
        <p:spPr>
          <a:xfrm>
            <a:off x="8625765" y="2566061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GPU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53" name="폭발: 8pt 52">
            <a:extLst>
              <a:ext uri="{FF2B5EF4-FFF2-40B4-BE49-F238E27FC236}">
                <a16:creationId xmlns:a16="http://schemas.microsoft.com/office/drawing/2014/main" id="{A131485F-5CFE-44C2-A049-458EE076C558}"/>
              </a:ext>
            </a:extLst>
          </p:cNvPr>
          <p:cNvSpPr/>
          <p:nvPr/>
        </p:nvSpPr>
        <p:spPr>
          <a:xfrm>
            <a:off x="1556509" y="3758244"/>
            <a:ext cx="1842578" cy="1368639"/>
          </a:xfrm>
          <a:prstGeom prst="irregularSeal1">
            <a:avLst/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DD97B4-BB51-4886-8549-D522A3824991}"/>
              </a:ext>
            </a:extLst>
          </p:cNvPr>
          <p:cNvSpPr/>
          <p:nvPr/>
        </p:nvSpPr>
        <p:spPr>
          <a:xfrm>
            <a:off x="1909899" y="4174149"/>
            <a:ext cx="120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맑은 고딕" panose="020F0502020204030204"/>
              </a:rPr>
              <a:t>Insufficient </a:t>
            </a:r>
          </a:p>
          <a:p>
            <a:pPr algn="ctr"/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맑은 고딕" panose="020F0502020204030204"/>
              </a:rPr>
              <a:t>resources</a:t>
            </a:r>
            <a:endParaRPr lang="ko-KR" altLang="en-US" sz="1400" b="1" dirty="0">
              <a:solidFill>
                <a:srgbClr val="F79646">
                  <a:lumMod val="75000"/>
                </a:srgb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417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57" name="직사각형 12">
            <a:extLst>
              <a:ext uri="{FF2B5EF4-FFF2-40B4-BE49-F238E27FC236}">
                <a16:creationId xmlns:a16="http://schemas.microsoft.com/office/drawing/2014/main" id="{D1CA0305-5A4D-4E6F-86F4-01DAC987A473}"/>
              </a:ext>
            </a:extLst>
          </p:cNvPr>
          <p:cNvSpPr/>
          <p:nvPr/>
        </p:nvSpPr>
        <p:spPr>
          <a:xfrm>
            <a:off x="1455474" y="3722069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13">
            <a:extLst>
              <a:ext uri="{FF2B5EF4-FFF2-40B4-BE49-F238E27FC236}">
                <a16:creationId xmlns:a16="http://schemas.microsoft.com/office/drawing/2014/main" id="{8E3035BA-F3F5-4935-958B-A73E0C382153}"/>
              </a:ext>
            </a:extLst>
          </p:cNvPr>
          <p:cNvSpPr/>
          <p:nvPr/>
        </p:nvSpPr>
        <p:spPr>
          <a:xfrm>
            <a:off x="1455473" y="4099641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12">
            <a:extLst>
              <a:ext uri="{FF2B5EF4-FFF2-40B4-BE49-F238E27FC236}">
                <a16:creationId xmlns:a16="http://schemas.microsoft.com/office/drawing/2014/main" id="{53B991A4-E8E6-4EEB-81F4-56D692C0DBEC}"/>
              </a:ext>
            </a:extLst>
          </p:cNvPr>
          <p:cNvSpPr/>
          <p:nvPr/>
        </p:nvSpPr>
        <p:spPr>
          <a:xfrm>
            <a:off x="4749357" y="2349704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13">
            <a:extLst>
              <a:ext uri="{FF2B5EF4-FFF2-40B4-BE49-F238E27FC236}">
                <a16:creationId xmlns:a16="http://schemas.microsoft.com/office/drawing/2014/main" id="{C1DF4424-54D2-4D1D-B84C-39B62C598605}"/>
              </a:ext>
            </a:extLst>
          </p:cNvPr>
          <p:cNvSpPr/>
          <p:nvPr/>
        </p:nvSpPr>
        <p:spPr>
          <a:xfrm>
            <a:off x="4749356" y="2727276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12">
            <a:extLst>
              <a:ext uri="{FF2B5EF4-FFF2-40B4-BE49-F238E27FC236}">
                <a16:creationId xmlns:a16="http://schemas.microsoft.com/office/drawing/2014/main" id="{C435752B-CF4D-4E61-A08C-18780A17FB25}"/>
              </a:ext>
            </a:extLst>
          </p:cNvPr>
          <p:cNvSpPr/>
          <p:nvPr/>
        </p:nvSpPr>
        <p:spPr>
          <a:xfrm>
            <a:off x="7759518" y="3722069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13">
            <a:extLst>
              <a:ext uri="{FF2B5EF4-FFF2-40B4-BE49-F238E27FC236}">
                <a16:creationId xmlns:a16="http://schemas.microsoft.com/office/drawing/2014/main" id="{E689A6C3-A17C-47AD-AFCB-9553441EE812}"/>
              </a:ext>
            </a:extLst>
          </p:cNvPr>
          <p:cNvSpPr/>
          <p:nvPr/>
        </p:nvSpPr>
        <p:spPr>
          <a:xfrm>
            <a:off x="7759517" y="4099641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A0A6007-678F-4673-A1AB-5942E013E66A}"/>
              </a:ext>
            </a:extLst>
          </p:cNvPr>
          <p:cNvSpPr/>
          <p:nvPr/>
        </p:nvSpPr>
        <p:spPr>
          <a:xfrm>
            <a:off x="1818242" y="4816935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1E28C21-E828-4C76-B7C8-8B71B19D0B0C}"/>
              </a:ext>
            </a:extLst>
          </p:cNvPr>
          <p:cNvSpPr/>
          <p:nvPr/>
        </p:nvSpPr>
        <p:spPr>
          <a:xfrm>
            <a:off x="5053810" y="3448773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CAE8D7C-5E7D-42EF-83CE-EB271879D453}"/>
              </a:ext>
            </a:extLst>
          </p:cNvPr>
          <p:cNvSpPr/>
          <p:nvPr/>
        </p:nvSpPr>
        <p:spPr>
          <a:xfrm>
            <a:off x="9448920" y="4761661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9F6D4DB-549B-4DF6-B149-E32E546385AC}"/>
              </a:ext>
            </a:extLst>
          </p:cNvPr>
          <p:cNvSpPr/>
          <p:nvPr/>
        </p:nvSpPr>
        <p:spPr>
          <a:xfrm>
            <a:off x="2478522" y="5114908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46F2D2B-30E2-4C3D-93DD-4AE8EAA55404}"/>
              </a:ext>
            </a:extLst>
          </p:cNvPr>
          <p:cNvSpPr/>
          <p:nvPr/>
        </p:nvSpPr>
        <p:spPr>
          <a:xfrm>
            <a:off x="3138802" y="4850272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FDE46CE-ADE9-4556-8592-56075192A3F7}"/>
              </a:ext>
            </a:extLst>
          </p:cNvPr>
          <p:cNvSpPr/>
          <p:nvPr/>
        </p:nvSpPr>
        <p:spPr>
          <a:xfrm>
            <a:off x="6378293" y="3417789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9A58BD1-763D-44CA-8073-B633A91158F2}"/>
              </a:ext>
            </a:extLst>
          </p:cNvPr>
          <p:cNvSpPr/>
          <p:nvPr/>
        </p:nvSpPr>
        <p:spPr>
          <a:xfrm>
            <a:off x="5690624" y="3754162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66D7219-01B6-4F28-990E-2BCE75A4F130}"/>
              </a:ext>
            </a:extLst>
          </p:cNvPr>
          <p:cNvSpPr/>
          <p:nvPr/>
        </p:nvSpPr>
        <p:spPr>
          <a:xfrm>
            <a:off x="2457822" y="4510549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19524D51-A92B-43A5-9A8E-510C888F2546}"/>
              </a:ext>
            </a:extLst>
          </p:cNvPr>
          <p:cNvSpPr/>
          <p:nvPr/>
        </p:nvSpPr>
        <p:spPr>
          <a:xfrm>
            <a:off x="2750799" y="3668602"/>
            <a:ext cx="2958958" cy="965771"/>
          </a:xfrm>
          <a:custGeom>
            <a:avLst/>
            <a:gdLst>
              <a:gd name="connsiteX0" fmla="*/ 0 w 2958958"/>
              <a:gd name="connsiteY0" fmla="*/ 924674 h 924674"/>
              <a:gd name="connsiteX1" fmla="*/ 2393879 w 2958958"/>
              <a:gd name="connsiteY1" fmla="*/ 0 h 924674"/>
              <a:gd name="connsiteX2" fmla="*/ 2958958 w 2958958"/>
              <a:gd name="connsiteY2" fmla="*/ 205483 h 924674"/>
              <a:gd name="connsiteX0" fmla="*/ 0 w 2958958"/>
              <a:gd name="connsiteY0" fmla="*/ 965771 h 965771"/>
              <a:gd name="connsiteX1" fmla="*/ 2455524 w 2958958"/>
              <a:gd name="connsiteY1" fmla="*/ 0 h 965771"/>
              <a:gd name="connsiteX2" fmla="*/ 2958958 w 2958958"/>
              <a:gd name="connsiteY2" fmla="*/ 246580 h 96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8958" h="965771">
                <a:moveTo>
                  <a:pt x="0" y="965771"/>
                </a:moveTo>
                <a:lnTo>
                  <a:pt x="2455524" y="0"/>
                </a:lnTo>
                <a:lnTo>
                  <a:pt x="2958958" y="246580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8ED3D5C9-3ADD-4BFE-9412-4B442B6F60B0}"/>
              </a:ext>
            </a:extLst>
          </p:cNvPr>
          <p:cNvSpPr/>
          <p:nvPr/>
        </p:nvSpPr>
        <p:spPr>
          <a:xfrm>
            <a:off x="2781622" y="3658330"/>
            <a:ext cx="6678202" cy="1263721"/>
          </a:xfrm>
          <a:custGeom>
            <a:avLst/>
            <a:gdLst>
              <a:gd name="connsiteX0" fmla="*/ 0 w 6678202"/>
              <a:gd name="connsiteY0" fmla="*/ 1006867 h 1263721"/>
              <a:gd name="connsiteX1" fmla="*/ 6678202 w 6678202"/>
              <a:gd name="connsiteY1" fmla="*/ 1263721 h 1263721"/>
              <a:gd name="connsiteX2" fmla="*/ 3914454 w 6678202"/>
              <a:gd name="connsiteY2" fmla="*/ 0 h 126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8202" h="1263721">
                <a:moveTo>
                  <a:pt x="0" y="1006867"/>
                </a:moveTo>
                <a:lnTo>
                  <a:pt x="6678202" y="1263721"/>
                </a:lnTo>
                <a:lnTo>
                  <a:pt x="3914454" y="0"/>
                </a:lnTo>
              </a:path>
            </a:pathLst>
          </a:custGeom>
          <a:noFill/>
          <a:ln w="31750" cap="flat" cmpd="sng" algn="ctr">
            <a:solidFill>
              <a:srgbClr val="3B5FF7"/>
            </a:solidFill>
            <a:prstDash val="sysDash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B7514B-FCF9-468E-B713-4C59AF0B5913}"/>
              </a:ext>
            </a:extLst>
          </p:cNvPr>
          <p:cNvSpPr txBox="1"/>
          <p:nvPr/>
        </p:nvSpPr>
        <p:spPr>
          <a:xfrm>
            <a:off x="1549206" y="3307900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Worker Node A</a:t>
            </a:r>
            <a:endParaRPr kumimoji="0"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25BB8CD-1586-44CF-ABB2-023A1848512E}"/>
              </a:ext>
            </a:extLst>
          </p:cNvPr>
          <p:cNvSpPr txBox="1"/>
          <p:nvPr/>
        </p:nvSpPr>
        <p:spPr>
          <a:xfrm>
            <a:off x="5005593" y="1938935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Worker Node B</a:t>
            </a:r>
            <a:endParaRPr kumimoji="0"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4D24DF4-BC9C-4810-9985-B18D2E02F9E8}"/>
              </a:ext>
            </a:extLst>
          </p:cNvPr>
          <p:cNvSpPr txBox="1"/>
          <p:nvPr/>
        </p:nvSpPr>
        <p:spPr>
          <a:xfrm>
            <a:off x="8009562" y="3305629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 panose="020F0502020204030204"/>
                <a:ea typeface="맑은 고딕" panose="020B0503020000020004" pitchFamily="50" charset="-127"/>
              </a:rPr>
              <a:t>Worker Node C</a:t>
            </a:r>
            <a:endParaRPr kumimoji="0"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C21E7A-8751-4D37-8A6E-1969681A9301}"/>
              </a:ext>
            </a:extLst>
          </p:cNvPr>
          <p:cNvSpPr txBox="1"/>
          <p:nvPr/>
        </p:nvSpPr>
        <p:spPr>
          <a:xfrm rot="20278464">
            <a:off x="3672361" y="3727921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Latency 5</a:t>
            </a:r>
            <a:endParaRPr kumimoji="0" lang="ko-KR" altLang="en-US" sz="1200" b="1" dirty="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2D688-28F4-48CB-A11D-ACC6CA4D0577}"/>
              </a:ext>
            </a:extLst>
          </p:cNvPr>
          <p:cNvSpPr txBox="1"/>
          <p:nvPr/>
        </p:nvSpPr>
        <p:spPr>
          <a:xfrm rot="1387967">
            <a:off x="4977100" y="3961141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Latency 1</a:t>
            </a:r>
            <a:endParaRPr kumimoji="0" lang="ko-KR" altLang="en-US" sz="1200" b="1" dirty="0">
              <a:solidFill>
                <a:srgbClr val="FF000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2CE9D7-FC09-49E3-B3F3-E429B12FDC93}"/>
              </a:ext>
            </a:extLst>
          </p:cNvPr>
          <p:cNvSpPr txBox="1"/>
          <p:nvPr/>
        </p:nvSpPr>
        <p:spPr>
          <a:xfrm rot="198413">
            <a:off x="5528468" y="4827927"/>
            <a:ext cx="97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0070C0"/>
                </a:solidFill>
                <a:latin typeface="Calibri" panose="020F0502020204030204"/>
                <a:ea typeface="맑은 고딕" panose="020B0503020000020004" pitchFamily="50" charset="-127"/>
              </a:rPr>
              <a:t>Latency 10</a:t>
            </a:r>
            <a:endParaRPr kumimoji="0" lang="ko-KR" altLang="en-US" sz="1200" b="1" dirty="0">
              <a:solidFill>
                <a:srgbClr val="0070C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3F47CEA-3E3C-424F-9430-D110016ECD9E}"/>
              </a:ext>
            </a:extLst>
          </p:cNvPr>
          <p:cNvSpPr txBox="1"/>
          <p:nvPr/>
        </p:nvSpPr>
        <p:spPr>
          <a:xfrm rot="1387967">
            <a:off x="7023937" y="3689266"/>
            <a:ext cx="884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0070C0"/>
                </a:solidFill>
                <a:latin typeface="Calibri" panose="020F0502020204030204"/>
                <a:ea typeface="맑은 고딕" panose="020B0503020000020004" pitchFamily="50" charset="-127"/>
              </a:rPr>
              <a:t>Latency 5</a:t>
            </a:r>
            <a:endParaRPr kumimoji="0" lang="ko-KR" altLang="en-US" sz="1200" b="1" dirty="0">
              <a:solidFill>
                <a:srgbClr val="0070C0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84EBD6-9AA9-4DFC-92ED-F9FDB582CBF7}"/>
              </a:ext>
            </a:extLst>
          </p:cNvPr>
          <p:cNvGrpSpPr/>
          <p:nvPr/>
        </p:nvGrpSpPr>
        <p:grpSpPr>
          <a:xfrm>
            <a:off x="8617573" y="2038743"/>
            <a:ext cx="1167456" cy="349927"/>
            <a:chOff x="1226133" y="5465288"/>
            <a:chExt cx="1167456" cy="349927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21DEACA-1D09-47A6-B516-85D64601DA37}"/>
                </a:ext>
              </a:extLst>
            </p:cNvPr>
            <p:cNvSpPr/>
            <p:nvPr/>
          </p:nvSpPr>
          <p:spPr>
            <a:xfrm>
              <a:off x="1226133" y="5465288"/>
              <a:ext cx="324965" cy="349927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493959-7678-4362-9021-4803C98B27F4}"/>
                </a:ext>
              </a:extLst>
            </p:cNvPr>
            <p:cNvSpPr txBox="1"/>
            <p:nvPr/>
          </p:nvSpPr>
          <p:spPr>
            <a:xfrm>
              <a:off x="1519632" y="5509992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rPr>
                <a:t>CPU POD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1917C18-5FE9-4DB7-B643-A89EA59E8D98}"/>
              </a:ext>
            </a:extLst>
          </p:cNvPr>
          <p:cNvGrpSpPr/>
          <p:nvPr/>
        </p:nvGrpSpPr>
        <p:grpSpPr>
          <a:xfrm>
            <a:off x="8606521" y="2517167"/>
            <a:ext cx="1178508" cy="349927"/>
            <a:chOff x="4623776" y="5553533"/>
            <a:chExt cx="1178508" cy="349927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BE4AD20-43F4-4D6D-8D31-FD52B7392271}"/>
                </a:ext>
              </a:extLst>
            </p:cNvPr>
            <p:cNvSpPr/>
            <p:nvPr/>
          </p:nvSpPr>
          <p:spPr>
            <a:xfrm>
              <a:off x="4623776" y="5553533"/>
              <a:ext cx="324965" cy="349927"/>
            </a:xfrm>
            <a:prstGeom prst="ellipse">
              <a:avLst/>
            </a:prstGeom>
            <a:solidFill>
              <a:srgbClr val="9BBB59"/>
            </a:solidFill>
            <a:ln w="38100" cap="flat" cmpd="sng" algn="ctr">
              <a:solidFill>
                <a:srgbClr val="9BBB59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G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8F517F6-2E25-4E0B-9AE0-1591EC697184}"/>
                </a:ext>
              </a:extLst>
            </p:cNvPr>
            <p:cNvSpPr txBox="1"/>
            <p:nvPr/>
          </p:nvSpPr>
          <p:spPr>
            <a:xfrm>
              <a:off x="4915503" y="5589996"/>
              <a:ext cx="886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rPr>
                <a:t>GPU POD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3453E55-EAAB-4F5E-9CC3-95FDFF10817B}"/>
              </a:ext>
            </a:extLst>
          </p:cNvPr>
          <p:cNvGrpSpPr/>
          <p:nvPr/>
        </p:nvGrpSpPr>
        <p:grpSpPr>
          <a:xfrm>
            <a:off x="6771753" y="2322424"/>
            <a:ext cx="674443" cy="674443"/>
            <a:chOff x="5098811" y="4055554"/>
            <a:chExt cx="674443" cy="674443"/>
          </a:xfrm>
        </p:grpSpPr>
        <p:pic>
          <p:nvPicPr>
            <p:cNvPr id="87" name="Picture 6" descr="rx570 vp9, huge sale 67% off - quimeco.cl">
              <a:extLst>
                <a:ext uri="{FF2B5EF4-FFF2-40B4-BE49-F238E27FC236}">
                  <a16:creationId xmlns:a16="http://schemas.microsoft.com/office/drawing/2014/main" id="{C13E2931-02B2-44F2-AA85-81ED4AF50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811" y="4055554"/>
              <a:ext cx="674443" cy="67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34B1A11-5500-4FDE-8538-B3F1594E1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360" y="4209879"/>
              <a:ext cx="499915" cy="365792"/>
            </a:xfrm>
            <a:prstGeom prst="rect">
              <a:avLst/>
            </a:prstGeom>
          </p:spPr>
        </p:pic>
      </p:grpSp>
      <p:sp>
        <p:nvSpPr>
          <p:cNvPr id="89" name="타원 88">
            <a:extLst>
              <a:ext uri="{FF2B5EF4-FFF2-40B4-BE49-F238E27FC236}">
                <a16:creationId xmlns:a16="http://schemas.microsoft.com/office/drawing/2014/main" id="{09B4EDFA-6CE5-4ECF-B196-1CCE672C0C47}"/>
              </a:ext>
            </a:extLst>
          </p:cNvPr>
          <p:cNvSpPr/>
          <p:nvPr/>
        </p:nvSpPr>
        <p:spPr>
          <a:xfrm>
            <a:off x="6703258" y="2260779"/>
            <a:ext cx="1056259" cy="815379"/>
          </a:xfrm>
          <a:prstGeom prst="ellipse">
            <a:avLst/>
          </a:prstGeom>
          <a:noFill/>
          <a:ln w="38100" cap="flat" cmpd="sng" algn="ctr">
            <a:solidFill>
              <a:srgbClr val="9BBB59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FB1F97-42E8-4105-AEFB-2738CD4D07B2}"/>
              </a:ext>
            </a:extLst>
          </p:cNvPr>
          <p:cNvSpPr txBox="1"/>
          <p:nvPr/>
        </p:nvSpPr>
        <p:spPr>
          <a:xfrm>
            <a:off x="7314990" y="2490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x1</a:t>
            </a:r>
            <a:endParaRPr kumimoji="0" lang="ko-KR" altLang="en-US" b="1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F084FD4-FB8D-4C02-B785-34D0EC1F4393}"/>
              </a:ext>
            </a:extLst>
          </p:cNvPr>
          <p:cNvGrpSpPr/>
          <p:nvPr/>
        </p:nvGrpSpPr>
        <p:grpSpPr>
          <a:xfrm>
            <a:off x="9910035" y="3754162"/>
            <a:ext cx="674443" cy="674443"/>
            <a:chOff x="5098811" y="4055554"/>
            <a:chExt cx="674443" cy="674443"/>
          </a:xfrm>
        </p:grpSpPr>
        <p:pic>
          <p:nvPicPr>
            <p:cNvPr id="92" name="Picture 6" descr="rx570 vp9, huge sale 67% off - quimeco.cl">
              <a:extLst>
                <a:ext uri="{FF2B5EF4-FFF2-40B4-BE49-F238E27FC236}">
                  <a16:creationId xmlns:a16="http://schemas.microsoft.com/office/drawing/2014/main" id="{55CA5BAA-C7EE-4E16-BFD7-59D4027B6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811" y="4055554"/>
              <a:ext cx="674443" cy="67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C20C887-C15F-46C1-AAC6-988ABFF36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360" y="4209879"/>
              <a:ext cx="499915" cy="365792"/>
            </a:xfrm>
            <a:prstGeom prst="rect">
              <a:avLst/>
            </a:prstGeom>
          </p:spPr>
        </p:pic>
      </p:grpSp>
      <p:sp>
        <p:nvSpPr>
          <p:cNvPr id="94" name="타원 93">
            <a:extLst>
              <a:ext uri="{FF2B5EF4-FFF2-40B4-BE49-F238E27FC236}">
                <a16:creationId xmlns:a16="http://schemas.microsoft.com/office/drawing/2014/main" id="{CF0FE9B1-52FE-4CC5-B56D-45F4BE8543F7}"/>
              </a:ext>
            </a:extLst>
          </p:cNvPr>
          <p:cNvSpPr/>
          <p:nvPr/>
        </p:nvSpPr>
        <p:spPr>
          <a:xfrm>
            <a:off x="9841540" y="3692517"/>
            <a:ext cx="1056259" cy="815379"/>
          </a:xfrm>
          <a:prstGeom prst="ellipse">
            <a:avLst/>
          </a:prstGeom>
          <a:noFill/>
          <a:ln w="38100" cap="flat" cmpd="sng" algn="ctr">
            <a:solidFill>
              <a:srgbClr val="9BBB59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6FFAFE-FBC6-4E8F-A68B-7F00A8DD6C99}"/>
              </a:ext>
            </a:extLst>
          </p:cNvPr>
          <p:cNvSpPr txBox="1"/>
          <p:nvPr/>
        </p:nvSpPr>
        <p:spPr>
          <a:xfrm>
            <a:off x="10453272" y="392188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x2</a:t>
            </a:r>
            <a:endParaRPr kumimoji="0" lang="ko-KR" altLang="en-US" b="1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A092D28-F351-4B7C-BA46-A5D1403E8ABB}"/>
              </a:ext>
            </a:extLst>
          </p:cNvPr>
          <p:cNvSpPr/>
          <p:nvPr/>
        </p:nvSpPr>
        <p:spPr>
          <a:xfrm>
            <a:off x="8712862" y="5154296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7114992-36B8-4543-A10A-30D711A4A9D4}"/>
              </a:ext>
            </a:extLst>
          </p:cNvPr>
          <p:cNvSpPr txBox="1"/>
          <p:nvPr/>
        </p:nvSpPr>
        <p:spPr>
          <a:xfrm>
            <a:off x="1744977" y="2257878"/>
            <a:ext cx="2131994" cy="52322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Lowlatency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2DDAC8-7849-484D-84B6-F6FF013F05B6}"/>
              </a:ext>
            </a:extLst>
          </p:cNvPr>
          <p:cNvSpPr txBox="1"/>
          <p:nvPr/>
        </p:nvSpPr>
        <p:spPr>
          <a:xfrm>
            <a:off x="4719000" y="5378411"/>
            <a:ext cx="2182753" cy="52322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Default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A10CB2B5-1078-4AA4-A521-A6DFB446C24E}"/>
              </a:ext>
            </a:extLst>
          </p:cNvPr>
          <p:cNvSpPr/>
          <p:nvPr/>
        </p:nvSpPr>
        <p:spPr>
          <a:xfrm>
            <a:off x="5124130" y="4798761"/>
            <a:ext cx="308224" cy="554805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224" h="554805">
                <a:moveTo>
                  <a:pt x="308224" y="554805"/>
                </a:move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F63DD4DF-CF51-4E94-A68C-062B879A65EC}"/>
              </a:ext>
            </a:extLst>
          </p:cNvPr>
          <p:cNvSpPr/>
          <p:nvPr/>
        </p:nvSpPr>
        <p:spPr>
          <a:xfrm>
            <a:off x="3963150" y="2918590"/>
            <a:ext cx="678094" cy="965771"/>
          </a:xfrm>
          <a:custGeom>
            <a:avLst/>
            <a:gdLst>
              <a:gd name="connsiteX0" fmla="*/ 678094 w 678094"/>
              <a:gd name="connsiteY0" fmla="*/ 965771 h 965771"/>
              <a:gd name="connsiteX1" fmla="*/ 667820 w 678094"/>
              <a:gd name="connsiteY1" fmla="*/ 523982 h 965771"/>
              <a:gd name="connsiteX2" fmla="*/ 0 w 678094"/>
              <a:gd name="connsiteY2" fmla="*/ 267128 h 965771"/>
              <a:gd name="connsiteX3" fmla="*/ 10274 w 678094"/>
              <a:gd name="connsiteY3" fmla="*/ 0 h 96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094" h="965771">
                <a:moveTo>
                  <a:pt x="678094" y="965771"/>
                </a:moveTo>
                <a:lnTo>
                  <a:pt x="667820" y="523982"/>
                </a:lnTo>
                <a:lnTo>
                  <a:pt x="0" y="267128"/>
                </a:lnTo>
                <a:lnTo>
                  <a:pt x="10274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ACE811E-4D69-49A2-8F5C-A17F5206D452}"/>
              </a:ext>
            </a:extLst>
          </p:cNvPr>
          <p:cNvSpPr/>
          <p:nvPr/>
        </p:nvSpPr>
        <p:spPr>
          <a:xfrm>
            <a:off x="8036807" y="4784206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68691A-A309-44F3-AE1D-D3BBE09BA773}"/>
              </a:ext>
            </a:extLst>
          </p:cNvPr>
          <p:cNvGrpSpPr/>
          <p:nvPr/>
        </p:nvGrpSpPr>
        <p:grpSpPr>
          <a:xfrm>
            <a:off x="3281256" y="5261844"/>
            <a:ext cx="674443" cy="674443"/>
            <a:chOff x="5098811" y="4055554"/>
            <a:chExt cx="674443" cy="674443"/>
          </a:xfrm>
        </p:grpSpPr>
        <p:pic>
          <p:nvPicPr>
            <p:cNvPr id="103" name="Picture 6" descr="rx570 vp9, huge sale 67% off - quimeco.cl">
              <a:extLst>
                <a:ext uri="{FF2B5EF4-FFF2-40B4-BE49-F238E27FC236}">
                  <a16:creationId xmlns:a16="http://schemas.microsoft.com/office/drawing/2014/main" id="{05121296-4AF5-4476-8940-64356E7D4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811" y="4055554"/>
              <a:ext cx="674443" cy="67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B5088A7B-8B8C-4D4C-8CB7-62535B46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360" y="4209879"/>
              <a:ext cx="499915" cy="365792"/>
            </a:xfrm>
            <a:prstGeom prst="rect">
              <a:avLst/>
            </a:prstGeom>
          </p:spPr>
        </p:pic>
      </p:grpSp>
      <p:sp>
        <p:nvSpPr>
          <p:cNvPr id="105" name="타원 104">
            <a:extLst>
              <a:ext uri="{FF2B5EF4-FFF2-40B4-BE49-F238E27FC236}">
                <a16:creationId xmlns:a16="http://schemas.microsoft.com/office/drawing/2014/main" id="{CBCD8422-A325-4912-A0D0-3E3230980428}"/>
              </a:ext>
            </a:extLst>
          </p:cNvPr>
          <p:cNvSpPr/>
          <p:nvPr/>
        </p:nvSpPr>
        <p:spPr>
          <a:xfrm>
            <a:off x="3212761" y="5200199"/>
            <a:ext cx="1056259" cy="815379"/>
          </a:xfrm>
          <a:prstGeom prst="ellipse">
            <a:avLst/>
          </a:prstGeom>
          <a:noFill/>
          <a:ln w="38100" cap="flat" cmpd="sng" algn="ctr">
            <a:solidFill>
              <a:srgbClr val="9BBB59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C6F57F5-AA59-4AD8-88AE-3BA48375217B}"/>
              </a:ext>
            </a:extLst>
          </p:cNvPr>
          <p:cNvSpPr txBox="1"/>
          <p:nvPr/>
        </p:nvSpPr>
        <p:spPr>
          <a:xfrm>
            <a:off x="3824493" y="542956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x0</a:t>
            </a:r>
            <a:endParaRPr kumimoji="0" lang="ko-KR" altLang="en-US" b="1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1AC32408-1E1D-4646-8C3D-A9271322FDF2}"/>
              </a:ext>
            </a:extLst>
          </p:cNvPr>
          <p:cNvSpPr/>
          <p:nvPr/>
        </p:nvSpPr>
        <p:spPr>
          <a:xfrm>
            <a:off x="0" y="1186992"/>
            <a:ext cx="3604000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BCF5DE3-064B-4FEE-990A-4197AAE98BE5}"/>
              </a:ext>
            </a:extLst>
          </p:cNvPr>
          <p:cNvSpPr/>
          <p:nvPr/>
        </p:nvSpPr>
        <p:spPr>
          <a:xfrm>
            <a:off x="545171" y="1412328"/>
            <a:ext cx="2448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</a:rPr>
              <a:t>Lowlatency</a:t>
            </a:r>
            <a:r>
              <a:rPr lang="en-US" altLang="ko-KR" sz="2400" b="1" dirty="0">
                <a:solidFill>
                  <a:schemeClr val="bg1"/>
                </a:solidFill>
              </a:rPr>
              <a:t> Policy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2C6F04E0-8EF9-408C-98B3-5107266F4363}"/>
              </a:ext>
            </a:extLst>
          </p:cNvPr>
          <p:cNvCxnSpPr>
            <a:cxnSpLocks/>
            <a:stCxn id="162" idx="2"/>
            <a:endCxn id="162" idx="8"/>
          </p:cNvCxnSpPr>
          <p:nvPr/>
        </p:nvCxnSpPr>
        <p:spPr>
          <a:xfrm flipH="1">
            <a:off x="298613" y="1411894"/>
            <a:ext cx="482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9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0EFF7D-50B6-45BA-968A-4AD85A8C2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50"/>
          <a:stretch/>
        </p:blipFill>
        <p:spPr>
          <a:xfrm>
            <a:off x="4871864" y="1340768"/>
            <a:ext cx="6758387" cy="4653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0B7139-E414-4924-8A91-F9B13B112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38" b="67450"/>
          <a:stretch/>
        </p:blipFill>
        <p:spPr>
          <a:xfrm>
            <a:off x="544908" y="1340768"/>
            <a:ext cx="424847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61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D1F0615-CF47-429D-92A0-C0827C773B09}"/>
              </a:ext>
            </a:extLst>
          </p:cNvPr>
          <p:cNvSpPr/>
          <p:nvPr/>
        </p:nvSpPr>
        <p:spPr>
          <a:xfrm>
            <a:off x="0" y="1124744"/>
            <a:ext cx="3604000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3A218E-8CE5-4546-BD08-B3A75EA26EB6}"/>
              </a:ext>
            </a:extLst>
          </p:cNvPr>
          <p:cNvSpPr/>
          <p:nvPr/>
        </p:nvSpPr>
        <p:spPr>
          <a:xfrm>
            <a:off x="545171" y="1350080"/>
            <a:ext cx="2701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MostRequest</a:t>
            </a:r>
            <a:r>
              <a:rPr lang="en-US" altLang="ko-KR" sz="2400" b="1" dirty="0"/>
              <a:t> Policy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81F33A-4A41-4560-AFF4-EBC66C36434F}"/>
              </a:ext>
            </a:extLst>
          </p:cNvPr>
          <p:cNvCxnSpPr>
            <a:cxnSpLocks/>
            <a:stCxn id="4" idx="2"/>
            <a:endCxn id="4" idx="8"/>
          </p:cNvCxnSpPr>
          <p:nvPr/>
        </p:nvCxnSpPr>
        <p:spPr>
          <a:xfrm flipH="1">
            <a:off x="298613" y="1349646"/>
            <a:ext cx="482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12C9957-7841-4752-9D9F-223A7A8986D2}"/>
              </a:ext>
            </a:extLst>
          </p:cNvPr>
          <p:cNvSpPr/>
          <p:nvPr/>
        </p:nvSpPr>
        <p:spPr>
          <a:xfrm>
            <a:off x="3988559" y="2051691"/>
            <a:ext cx="6447258" cy="4833693"/>
          </a:xfrm>
          <a:prstGeom prst="rightArrow">
            <a:avLst>
              <a:gd name="adj1" fmla="val 50000"/>
              <a:gd name="adj2" fmla="val 242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12">
            <a:extLst>
              <a:ext uri="{FF2B5EF4-FFF2-40B4-BE49-F238E27FC236}">
                <a16:creationId xmlns:a16="http://schemas.microsoft.com/office/drawing/2014/main" id="{EFB9B930-F181-4BFC-913D-8F0CA69CCA43}"/>
              </a:ext>
            </a:extLst>
          </p:cNvPr>
          <p:cNvSpPr/>
          <p:nvPr/>
        </p:nvSpPr>
        <p:spPr>
          <a:xfrm>
            <a:off x="2933848" y="4252630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D3D7ED2C-1FBC-4B0C-A86B-21B7147F65F0}"/>
              </a:ext>
            </a:extLst>
          </p:cNvPr>
          <p:cNvSpPr/>
          <p:nvPr/>
        </p:nvSpPr>
        <p:spPr>
          <a:xfrm>
            <a:off x="2933848" y="4418544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id="{631D3DDC-0062-4595-841F-9363ACD09957}"/>
              </a:ext>
            </a:extLst>
          </p:cNvPr>
          <p:cNvSpPr/>
          <p:nvPr/>
        </p:nvSpPr>
        <p:spPr>
          <a:xfrm>
            <a:off x="2445496" y="4709070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id="{7394FFA8-4A67-4ABC-807A-5526F04394B6}"/>
              </a:ext>
            </a:extLst>
          </p:cNvPr>
          <p:cNvSpPr/>
          <p:nvPr/>
        </p:nvSpPr>
        <p:spPr>
          <a:xfrm>
            <a:off x="2445496" y="4874984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52D833-6E57-4189-AE52-2BD4B8E9B323}"/>
              </a:ext>
            </a:extLst>
          </p:cNvPr>
          <p:cNvSpPr/>
          <p:nvPr/>
        </p:nvSpPr>
        <p:spPr>
          <a:xfrm>
            <a:off x="3422200" y="4720072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5CFF16-CF35-46B7-BCF9-FEE8EB678F91}"/>
              </a:ext>
            </a:extLst>
          </p:cNvPr>
          <p:cNvSpPr/>
          <p:nvPr/>
        </p:nvSpPr>
        <p:spPr>
          <a:xfrm>
            <a:off x="3422200" y="4885986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F66E2F1B-01D5-4567-91A0-A593468B89A8}"/>
              </a:ext>
            </a:extLst>
          </p:cNvPr>
          <p:cNvSpPr/>
          <p:nvPr/>
        </p:nvSpPr>
        <p:spPr>
          <a:xfrm>
            <a:off x="5545527" y="3001448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3">
            <a:extLst>
              <a:ext uri="{FF2B5EF4-FFF2-40B4-BE49-F238E27FC236}">
                <a16:creationId xmlns:a16="http://schemas.microsoft.com/office/drawing/2014/main" id="{29071FD1-317B-4D7A-8D52-2EF8A4E09032}"/>
              </a:ext>
            </a:extLst>
          </p:cNvPr>
          <p:cNvSpPr/>
          <p:nvPr/>
        </p:nvSpPr>
        <p:spPr>
          <a:xfrm>
            <a:off x="5545527" y="3167362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2">
            <a:extLst>
              <a:ext uri="{FF2B5EF4-FFF2-40B4-BE49-F238E27FC236}">
                <a16:creationId xmlns:a16="http://schemas.microsoft.com/office/drawing/2014/main" id="{C3011660-F2F4-475D-BFF9-89FBB9A6CD91}"/>
              </a:ext>
            </a:extLst>
          </p:cNvPr>
          <p:cNvSpPr/>
          <p:nvPr/>
        </p:nvSpPr>
        <p:spPr>
          <a:xfrm>
            <a:off x="5057175" y="3457888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3">
            <a:extLst>
              <a:ext uri="{FF2B5EF4-FFF2-40B4-BE49-F238E27FC236}">
                <a16:creationId xmlns:a16="http://schemas.microsoft.com/office/drawing/2014/main" id="{D9A8AC4E-AE8D-49C6-813E-07A8859107A7}"/>
              </a:ext>
            </a:extLst>
          </p:cNvPr>
          <p:cNvSpPr/>
          <p:nvPr/>
        </p:nvSpPr>
        <p:spPr>
          <a:xfrm>
            <a:off x="5057175" y="3623802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1D045154-B271-47E0-B8D9-ED62DE142CA3}"/>
              </a:ext>
            </a:extLst>
          </p:cNvPr>
          <p:cNvSpPr/>
          <p:nvPr/>
        </p:nvSpPr>
        <p:spPr>
          <a:xfrm>
            <a:off x="6033879" y="3468890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73F5E0A5-57FF-498F-A2ED-FAC6BFB84386}"/>
              </a:ext>
            </a:extLst>
          </p:cNvPr>
          <p:cNvSpPr/>
          <p:nvPr/>
        </p:nvSpPr>
        <p:spPr>
          <a:xfrm>
            <a:off x="6033879" y="3634804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2">
            <a:extLst>
              <a:ext uri="{FF2B5EF4-FFF2-40B4-BE49-F238E27FC236}">
                <a16:creationId xmlns:a16="http://schemas.microsoft.com/office/drawing/2014/main" id="{91798619-4D85-4B27-A982-8C36CA4CF08E}"/>
              </a:ext>
            </a:extLst>
          </p:cNvPr>
          <p:cNvSpPr/>
          <p:nvPr/>
        </p:nvSpPr>
        <p:spPr>
          <a:xfrm>
            <a:off x="8245917" y="4281882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D57AB704-45E8-4177-A23C-1EAA16BA3E2F}"/>
              </a:ext>
            </a:extLst>
          </p:cNvPr>
          <p:cNvSpPr/>
          <p:nvPr/>
        </p:nvSpPr>
        <p:spPr>
          <a:xfrm>
            <a:off x="8245917" y="4447796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2">
            <a:extLst>
              <a:ext uri="{FF2B5EF4-FFF2-40B4-BE49-F238E27FC236}">
                <a16:creationId xmlns:a16="http://schemas.microsoft.com/office/drawing/2014/main" id="{C9F5F12A-A86E-4222-B7B4-B2B4B3F6E9B6}"/>
              </a:ext>
            </a:extLst>
          </p:cNvPr>
          <p:cNvSpPr/>
          <p:nvPr/>
        </p:nvSpPr>
        <p:spPr>
          <a:xfrm>
            <a:off x="7757565" y="4738322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BCB8E57C-31A0-4E52-BAE2-D9C5D217B9D9}"/>
              </a:ext>
            </a:extLst>
          </p:cNvPr>
          <p:cNvSpPr/>
          <p:nvPr/>
        </p:nvSpPr>
        <p:spPr>
          <a:xfrm>
            <a:off x="7757565" y="4904236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12">
            <a:extLst>
              <a:ext uri="{FF2B5EF4-FFF2-40B4-BE49-F238E27FC236}">
                <a16:creationId xmlns:a16="http://schemas.microsoft.com/office/drawing/2014/main" id="{54C6B640-3BC9-4889-B17D-9246BB3BF32F}"/>
              </a:ext>
            </a:extLst>
          </p:cNvPr>
          <p:cNvSpPr/>
          <p:nvPr/>
        </p:nvSpPr>
        <p:spPr>
          <a:xfrm>
            <a:off x="8734269" y="4749324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13">
            <a:extLst>
              <a:ext uri="{FF2B5EF4-FFF2-40B4-BE49-F238E27FC236}">
                <a16:creationId xmlns:a16="http://schemas.microsoft.com/office/drawing/2014/main" id="{2EBFB42E-054A-4B53-BB81-771D6E5337E1}"/>
              </a:ext>
            </a:extLst>
          </p:cNvPr>
          <p:cNvSpPr/>
          <p:nvPr/>
        </p:nvSpPr>
        <p:spPr>
          <a:xfrm>
            <a:off x="8734269" y="4915238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>
            <a:solidFill>
              <a:srgbClr val="CB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F7246D4-8B17-42FE-9A5F-F8B48C59FA6A}"/>
              </a:ext>
            </a:extLst>
          </p:cNvPr>
          <p:cNvSpPr/>
          <p:nvPr/>
        </p:nvSpPr>
        <p:spPr>
          <a:xfrm>
            <a:off x="5310466" y="3905022"/>
            <a:ext cx="324965" cy="34992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D6BCBE7-0439-4DDA-B433-AF4A4D94B36B}"/>
              </a:ext>
            </a:extLst>
          </p:cNvPr>
          <p:cNvSpPr/>
          <p:nvPr/>
        </p:nvSpPr>
        <p:spPr>
          <a:xfrm>
            <a:off x="3675491" y="5158786"/>
            <a:ext cx="324965" cy="34992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44B6D3-F1B7-4F31-8F92-C9516FBAB579}"/>
              </a:ext>
            </a:extLst>
          </p:cNvPr>
          <p:cNvSpPr/>
          <p:nvPr/>
        </p:nvSpPr>
        <p:spPr>
          <a:xfrm>
            <a:off x="8987560" y="5211344"/>
            <a:ext cx="324965" cy="34992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FB37E87-12D8-4A06-846F-E83FD6904576}"/>
              </a:ext>
            </a:extLst>
          </p:cNvPr>
          <p:cNvSpPr/>
          <p:nvPr/>
        </p:nvSpPr>
        <p:spPr>
          <a:xfrm>
            <a:off x="6287170" y="3934477"/>
            <a:ext cx="324965" cy="34992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7B3E67-1DDF-4247-9138-E25694A267EC}"/>
              </a:ext>
            </a:extLst>
          </p:cNvPr>
          <p:cNvSpPr/>
          <p:nvPr/>
        </p:nvSpPr>
        <p:spPr>
          <a:xfrm>
            <a:off x="8498847" y="4490050"/>
            <a:ext cx="324965" cy="34992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6FD7F-E22A-4A16-8060-1003AC8C2F6A}"/>
              </a:ext>
            </a:extLst>
          </p:cNvPr>
          <p:cNvSpPr txBox="1"/>
          <p:nvPr/>
        </p:nvSpPr>
        <p:spPr>
          <a:xfrm>
            <a:off x="2795026" y="3904877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Cluster A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256375-DD53-43C6-A409-771EAEFFEFAB}"/>
              </a:ext>
            </a:extLst>
          </p:cNvPr>
          <p:cNvSpPr txBox="1"/>
          <p:nvPr/>
        </p:nvSpPr>
        <p:spPr>
          <a:xfrm>
            <a:off x="5370519" y="2607968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Cluster B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2A5823-7E13-4F5D-8F4A-439441EFEC81}"/>
              </a:ext>
            </a:extLst>
          </p:cNvPr>
          <p:cNvSpPr txBox="1"/>
          <p:nvPr/>
        </p:nvSpPr>
        <p:spPr>
          <a:xfrm>
            <a:off x="8064563" y="3921820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Cluster C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2CDB13-653E-42D4-9471-4C1C892B7EB0}"/>
              </a:ext>
            </a:extLst>
          </p:cNvPr>
          <p:cNvSpPr txBox="1"/>
          <p:nvPr/>
        </p:nvSpPr>
        <p:spPr>
          <a:xfrm>
            <a:off x="6425022" y="3303969"/>
            <a:ext cx="3454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Extend Scheduling to Other Clusters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AF362C-65C9-4C32-8B8D-5B735593AB51}"/>
              </a:ext>
            </a:extLst>
          </p:cNvPr>
          <p:cNvSpPr/>
          <p:nvPr/>
        </p:nvSpPr>
        <p:spPr>
          <a:xfrm>
            <a:off x="2247351" y="5623692"/>
            <a:ext cx="1227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Worker Node </a:t>
            </a:r>
            <a:endParaRPr lang="ko-KR" altLang="en-US" sz="12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5B2ADA1-E9E2-41BE-B669-087AC58A257E}"/>
              </a:ext>
            </a:extLst>
          </p:cNvPr>
          <p:cNvSpPr/>
          <p:nvPr/>
        </p:nvSpPr>
        <p:spPr>
          <a:xfrm>
            <a:off x="8064563" y="2258041"/>
            <a:ext cx="324965" cy="34992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75CC41-1428-412D-A881-E13CD806EB51}"/>
              </a:ext>
            </a:extLst>
          </p:cNvPr>
          <p:cNvSpPr txBox="1"/>
          <p:nvPr/>
        </p:nvSpPr>
        <p:spPr>
          <a:xfrm>
            <a:off x="8358062" y="2302745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CPU POD</a:t>
            </a:r>
            <a:endParaRPr lang="ko-KR" altLang="en-US" sz="12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CFBF537-0542-467D-BD2F-F4E939B18843}"/>
              </a:ext>
            </a:extLst>
          </p:cNvPr>
          <p:cNvSpPr/>
          <p:nvPr/>
        </p:nvSpPr>
        <p:spPr>
          <a:xfrm>
            <a:off x="8053511" y="2736465"/>
            <a:ext cx="324965" cy="34992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9B711-AD69-445D-822E-989CB1FAC21A}"/>
              </a:ext>
            </a:extLst>
          </p:cNvPr>
          <p:cNvSpPr txBox="1"/>
          <p:nvPr/>
        </p:nvSpPr>
        <p:spPr>
          <a:xfrm>
            <a:off x="8345238" y="2772928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GPU POD</a:t>
            </a:r>
            <a:endParaRPr lang="ko-KR" altLang="en-US" sz="1200" b="1" dirty="0"/>
          </a:p>
        </p:txBody>
      </p:sp>
      <p:sp>
        <p:nvSpPr>
          <p:cNvPr id="41" name="폭발: 8pt 40">
            <a:extLst>
              <a:ext uri="{FF2B5EF4-FFF2-40B4-BE49-F238E27FC236}">
                <a16:creationId xmlns:a16="http://schemas.microsoft.com/office/drawing/2014/main" id="{E53C2179-FABE-494C-A972-D959943C9EB5}"/>
              </a:ext>
            </a:extLst>
          </p:cNvPr>
          <p:cNvSpPr/>
          <p:nvPr/>
        </p:nvSpPr>
        <p:spPr>
          <a:xfrm>
            <a:off x="1275982" y="3965111"/>
            <a:ext cx="1842578" cy="1368639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4BE3E3-8664-42FF-93C2-B78E4C0A4B24}"/>
              </a:ext>
            </a:extLst>
          </p:cNvPr>
          <p:cNvSpPr/>
          <p:nvPr/>
        </p:nvSpPr>
        <p:spPr>
          <a:xfrm>
            <a:off x="1629372" y="4381016"/>
            <a:ext cx="120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Insufficient </a:t>
            </a:r>
          </a:p>
          <a:p>
            <a:pPr algn="ctr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resources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347BAA-54FC-4174-8865-0B0847C28D51}"/>
              </a:ext>
            </a:extLst>
          </p:cNvPr>
          <p:cNvSpPr txBox="1"/>
          <p:nvPr/>
        </p:nvSpPr>
        <p:spPr>
          <a:xfrm>
            <a:off x="4071707" y="6273192"/>
            <a:ext cx="237392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Scheduling </a:t>
            </a:r>
          </a:p>
          <a:p>
            <a:r>
              <a:rPr lang="en-US" altLang="ko-KR" sz="1400" b="1" dirty="0"/>
              <a:t>with </a:t>
            </a:r>
            <a:r>
              <a:rPr lang="en-US" altLang="ko-KR" sz="1400" b="1" dirty="0" err="1">
                <a:solidFill>
                  <a:srgbClr val="FF0000"/>
                </a:solidFill>
              </a:rPr>
              <a:t>MostRequest</a:t>
            </a:r>
            <a:r>
              <a:rPr lang="en-US" altLang="ko-KR" sz="1400" b="1" dirty="0">
                <a:solidFill>
                  <a:srgbClr val="FF0000"/>
                </a:solidFill>
              </a:rPr>
              <a:t> Policy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9E0D06-92DC-4BD9-80ED-1642F7200042}"/>
              </a:ext>
            </a:extLst>
          </p:cNvPr>
          <p:cNvSpPr txBox="1"/>
          <p:nvPr/>
        </p:nvSpPr>
        <p:spPr>
          <a:xfrm>
            <a:off x="5721346" y="1172486"/>
            <a:ext cx="2182753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Scheduling </a:t>
            </a:r>
          </a:p>
          <a:p>
            <a:r>
              <a:rPr lang="en-US" altLang="ko-KR" sz="1400" b="1" dirty="0"/>
              <a:t>with </a:t>
            </a:r>
            <a:r>
              <a:rPr lang="en-US" altLang="ko-KR" sz="1400" b="1" dirty="0">
                <a:solidFill>
                  <a:srgbClr val="FF0000"/>
                </a:solidFill>
              </a:rPr>
              <a:t>Default Policy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97F5BA1-3A49-4592-B51B-431D9439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67" y="2676484"/>
            <a:ext cx="744005" cy="111246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A791A8-C2B1-43F0-8680-C4695133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658" y="2532332"/>
            <a:ext cx="744005" cy="11124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F18015D-35C3-48E1-B9F6-7B714C71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48" y="2392054"/>
            <a:ext cx="744005" cy="111246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6AA8C8A-D727-45A2-A122-15C84012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75" y="5579580"/>
            <a:ext cx="739153" cy="109997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1B400FD-E96D-47B4-B028-BB5C27B9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02" y="5450400"/>
            <a:ext cx="739153" cy="109997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ED1709B-DA3B-41B8-8C8B-5AD75210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13" y="5314954"/>
            <a:ext cx="739153" cy="109997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D9EE04C-15FB-4CAD-BE74-DAE5F1B8EB57}"/>
              </a:ext>
            </a:extLst>
          </p:cNvPr>
          <p:cNvGrpSpPr/>
          <p:nvPr/>
        </p:nvGrpSpPr>
        <p:grpSpPr>
          <a:xfrm>
            <a:off x="4128325" y="1966499"/>
            <a:ext cx="1455465" cy="407928"/>
            <a:chOff x="3725916" y="704537"/>
            <a:chExt cx="1455465" cy="407928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49EB7AF-C93D-4314-82B8-A933A16F9B7D}"/>
                </a:ext>
              </a:extLst>
            </p:cNvPr>
            <p:cNvSpPr/>
            <p:nvPr/>
          </p:nvSpPr>
          <p:spPr>
            <a:xfrm>
              <a:off x="3842486" y="796236"/>
              <a:ext cx="1338895" cy="316229"/>
            </a:xfrm>
            <a:custGeom>
              <a:avLst/>
              <a:gdLst>
                <a:gd name="connsiteX0" fmla="*/ 27053 w 1477108"/>
                <a:gd name="connsiteY0" fmla="*/ 0 h 265122"/>
                <a:gd name="connsiteX1" fmla="*/ 1477108 w 1477108"/>
                <a:gd name="connsiteY1" fmla="*/ 10822 h 265122"/>
                <a:gd name="connsiteX2" fmla="*/ 1303967 w 1477108"/>
                <a:gd name="connsiteY2" fmla="*/ 265122 h 265122"/>
                <a:gd name="connsiteX3" fmla="*/ 91981 w 1477108"/>
                <a:gd name="connsiteY3" fmla="*/ 248890 h 265122"/>
                <a:gd name="connsiteX4" fmla="*/ 0 w 1477108"/>
                <a:gd name="connsiteY4" fmla="*/ 119035 h 265122"/>
                <a:gd name="connsiteX5" fmla="*/ 27053 w 1477108"/>
                <a:gd name="connsiteY5" fmla="*/ 0 h 265122"/>
                <a:gd name="connsiteX0" fmla="*/ 27053 w 1542035"/>
                <a:gd name="connsiteY0" fmla="*/ 0 h 265122"/>
                <a:gd name="connsiteX1" fmla="*/ 1477108 w 1542035"/>
                <a:gd name="connsiteY1" fmla="*/ 10822 h 265122"/>
                <a:gd name="connsiteX2" fmla="*/ 1542035 w 1542035"/>
                <a:gd name="connsiteY2" fmla="*/ 265122 h 265122"/>
                <a:gd name="connsiteX3" fmla="*/ 91981 w 1542035"/>
                <a:gd name="connsiteY3" fmla="*/ 248890 h 265122"/>
                <a:gd name="connsiteX4" fmla="*/ 0 w 1542035"/>
                <a:gd name="connsiteY4" fmla="*/ 119035 h 265122"/>
                <a:gd name="connsiteX5" fmla="*/ 27053 w 1542035"/>
                <a:gd name="connsiteY5" fmla="*/ 0 h 265122"/>
                <a:gd name="connsiteX0" fmla="*/ 27053 w 1542035"/>
                <a:gd name="connsiteY0" fmla="*/ 0 h 265122"/>
                <a:gd name="connsiteX1" fmla="*/ 1260682 w 1542035"/>
                <a:gd name="connsiteY1" fmla="*/ 10822 h 265122"/>
                <a:gd name="connsiteX2" fmla="*/ 1542035 w 1542035"/>
                <a:gd name="connsiteY2" fmla="*/ 265122 h 265122"/>
                <a:gd name="connsiteX3" fmla="*/ 91981 w 1542035"/>
                <a:gd name="connsiteY3" fmla="*/ 248890 h 265122"/>
                <a:gd name="connsiteX4" fmla="*/ 0 w 1542035"/>
                <a:gd name="connsiteY4" fmla="*/ 119035 h 265122"/>
                <a:gd name="connsiteX5" fmla="*/ 27053 w 1542035"/>
                <a:gd name="connsiteY5" fmla="*/ 0 h 265122"/>
                <a:gd name="connsiteX0" fmla="*/ 27053 w 1423000"/>
                <a:gd name="connsiteY0" fmla="*/ 0 h 256350"/>
                <a:gd name="connsiteX1" fmla="*/ 1260682 w 1423000"/>
                <a:gd name="connsiteY1" fmla="*/ 10822 h 256350"/>
                <a:gd name="connsiteX2" fmla="*/ 1423000 w 1423000"/>
                <a:gd name="connsiteY2" fmla="*/ 256350 h 256350"/>
                <a:gd name="connsiteX3" fmla="*/ 91981 w 1423000"/>
                <a:gd name="connsiteY3" fmla="*/ 248890 h 256350"/>
                <a:gd name="connsiteX4" fmla="*/ 0 w 1423000"/>
                <a:gd name="connsiteY4" fmla="*/ 119035 h 256350"/>
                <a:gd name="connsiteX5" fmla="*/ 27053 w 1423000"/>
                <a:gd name="connsiteY5" fmla="*/ 0 h 25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000" h="256350">
                  <a:moveTo>
                    <a:pt x="27053" y="0"/>
                  </a:moveTo>
                  <a:lnTo>
                    <a:pt x="1260682" y="10822"/>
                  </a:lnTo>
                  <a:lnTo>
                    <a:pt x="1423000" y="256350"/>
                  </a:lnTo>
                  <a:lnTo>
                    <a:pt x="91981" y="248890"/>
                  </a:lnTo>
                  <a:lnTo>
                    <a:pt x="0" y="119035"/>
                  </a:lnTo>
                  <a:lnTo>
                    <a:pt x="27053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A8B0CE-0A1E-422D-9601-F3D203E86F2C}"/>
                </a:ext>
              </a:extLst>
            </p:cNvPr>
            <p:cNvSpPr txBox="1"/>
            <p:nvPr/>
          </p:nvSpPr>
          <p:spPr>
            <a:xfrm>
              <a:off x="3935636" y="862442"/>
              <a:ext cx="11466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 err="1"/>
                <a:t>TotalScore</a:t>
              </a:r>
              <a:r>
                <a:rPr lang="en-US" altLang="ko-KR" sz="1200" b="1" dirty="0"/>
                <a:t>: 274</a:t>
              </a:r>
              <a:endParaRPr lang="ko-KR" altLang="en-US" sz="1200" b="1" dirty="0"/>
            </a:p>
          </p:txBody>
        </p:sp>
        <p:sp>
          <p:nvSpPr>
            <p:cNvPr id="54" name="십자형 53">
              <a:extLst>
                <a:ext uri="{FF2B5EF4-FFF2-40B4-BE49-F238E27FC236}">
                  <a16:creationId xmlns:a16="http://schemas.microsoft.com/office/drawing/2014/main" id="{D1C23D4B-66DA-4A45-ADDF-0770F16073CB}"/>
                </a:ext>
              </a:extLst>
            </p:cNvPr>
            <p:cNvSpPr/>
            <p:nvPr/>
          </p:nvSpPr>
          <p:spPr>
            <a:xfrm>
              <a:off x="3725916" y="704537"/>
              <a:ext cx="266194" cy="261161"/>
            </a:xfrm>
            <a:prstGeom prst="plus">
              <a:avLst>
                <a:gd name="adj" fmla="val 344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0C8E385-E274-4FFB-8E8A-8B55A9BBD351}"/>
              </a:ext>
            </a:extLst>
          </p:cNvPr>
          <p:cNvGrpSpPr/>
          <p:nvPr/>
        </p:nvGrpSpPr>
        <p:grpSpPr>
          <a:xfrm>
            <a:off x="7095709" y="4889681"/>
            <a:ext cx="1455465" cy="407928"/>
            <a:chOff x="3725916" y="704537"/>
            <a:chExt cx="1455465" cy="407928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1DBE6D5-6055-42AC-AF16-75D91498D68B}"/>
                </a:ext>
              </a:extLst>
            </p:cNvPr>
            <p:cNvSpPr/>
            <p:nvPr/>
          </p:nvSpPr>
          <p:spPr>
            <a:xfrm>
              <a:off x="3842486" y="796236"/>
              <a:ext cx="1338895" cy="316229"/>
            </a:xfrm>
            <a:custGeom>
              <a:avLst/>
              <a:gdLst>
                <a:gd name="connsiteX0" fmla="*/ 27053 w 1477108"/>
                <a:gd name="connsiteY0" fmla="*/ 0 h 265122"/>
                <a:gd name="connsiteX1" fmla="*/ 1477108 w 1477108"/>
                <a:gd name="connsiteY1" fmla="*/ 10822 h 265122"/>
                <a:gd name="connsiteX2" fmla="*/ 1303967 w 1477108"/>
                <a:gd name="connsiteY2" fmla="*/ 265122 h 265122"/>
                <a:gd name="connsiteX3" fmla="*/ 91981 w 1477108"/>
                <a:gd name="connsiteY3" fmla="*/ 248890 h 265122"/>
                <a:gd name="connsiteX4" fmla="*/ 0 w 1477108"/>
                <a:gd name="connsiteY4" fmla="*/ 119035 h 265122"/>
                <a:gd name="connsiteX5" fmla="*/ 27053 w 1477108"/>
                <a:gd name="connsiteY5" fmla="*/ 0 h 265122"/>
                <a:gd name="connsiteX0" fmla="*/ 27053 w 1542035"/>
                <a:gd name="connsiteY0" fmla="*/ 0 h 265122"/>
                <a:gd name="connsiteX1" fmla="*/ 1477108 w 1542035"/>
                <a:gd name="connsiteY1" fmla="*/ 10822 h 265122"/>
                <a:gd name="connsiteX2" fmla="*/ 1542035 w 1542035"/>
                <a:gd name="connsiteY2" fmla="*/ 265122 h 265122"/>
                <a:gd name="connsiteX3" fmla="*/ 91981 w 1542035"/>
                <a:gd name="connsiteY3" fmla="*/ 248890 h 265122"/>
                <a:gd name="connsiteX4" fmla="*/ 0 w 1542035"/>
                <a:gd name="connsiteY4" fmla="*/ 119035 h 265122"/>
                <a:gd name="connsiteX5" fmla="*/ 27053 w 1542035"/>
                <a:gd name="connsiteY5" fmla="*/ 0 h 265122"/>
                <a:gd name="connsiteX0" fmla="*/ 27053 w 1542035"/>
                <a:gd name="connsiteY0" fmla="*/ 0 h 265122"/>
                <a:gd name="connsiteX1" fmla="*/ 1260682 w 1542035"/>
                <a:gd name="connsiteY1" fmla="*/ 10822 h 265122"/>
                <a:gd name="connsiteX2" fmla="*/ 1542035 w 1542035"/>
                <a:gd name="connsiteY2" fmla="*/ 265122 h 265122"/>
                <a:gd name="connsiteX3" fmla="*/ 91981 w 1542035"/>
                <a:gd name="connsiteY3" fmla="*/ 248890 h 265122"/>
                <a:gd name="connsiteX4" fmla="*/ 0 w 1542035"/>
                <a:gd name="connsiteY4" fmla="*/ 119035 h 265122"/>
                <a:gd name="connsiteX5" fmla="*/ 27053 w 1542035"/>
                <a:gd name="connsiteY5" fmla="*/ 0 h 265122"/>
                <a:gd name="connsiteX0" fmla="*/ 27053 w 1423000"/>
                <a:gd name="connsiteY0" fmla="*/ 0 h 256350"/>
                <a:gd name="connsiteX1" fmla="*/ 1260682 w 1423000"/>
                <a:gd name="connsiteY1" fmla="*/ 10822 h 256350"/>
                <a:gd name="connsiteX2" fmla="*/ 1423000 w 1423000"/>
                <a:gd name="connsiteY2" fmla="*/ 256350 h 256350"/>
                <a:gd name="connsiteX3" fmla="*/ 91981 w 1423000"/>
                <a:gd name="connsiteY3" fmla="*/ 248890 h 256350"/>
                <a:gd name="connsiteX4" fmla="*/ 0 w 1423000"/>
                <a:gd name="connsiteY4" fmla="*/ 119035 h 256350"/>
                <a:gd name="connsiteX5" fmla="*/ 27053 w 1423000"/>
                <a:gd name="connsiteY5" fmla="*/ 0 h 25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000" h="256350">
                  <a:moveTo>
                    <a:pt x="27053" y="0"/>
                  </a:moveTo>
                  <a:lnTo>
                    <a:pt x="1260682" y="10822"/>
                  </a:lnTo>
                  <a:lnTo>
                    <a:pt x="1423000" y="256350"/>
                  </a:lnTo>
                  <a:lnTo>
                    <a:pt x="91981" y="248890"/>
                  </a:lnTo>
                  <a:lnTo>
                    <a:pt x="0" y="119035"/>
                  </a:lnTo>
                  <a:lnTo>
                    <a:pt x="27053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00D392-E157-4450-855E-A7F80B1F8DF0}"/>
                </a:ext>
              </a:extLst>
            </p:cNvPr>
            <p:cNvSpPr txBox="1"/>
            <p:nvPr/>
          </p:nvSpPr>
          <p:spPr>
            <a:xfrm>
              <a:off x="3935636" y="862442"/>
              <a:ext cx="11466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 err="1"/>
                <a:t>TotalScore</a:t>
              </a:r>
              <a:r>
                <a:rPr lang="en-US" altLang="ko-KR" sz="1200" b="1" dirty="0"/>
                <a:t>: 594</a:t>
              </a:r>
              <a:endParaRPr lang="ko-KR" altLang="en-US" sz="1200" b="1" dirty="0"/>
            </a:p>
          </p:txBody>
        </p:sp>
        <p:sp>
          <p:nvSpPr>
            <p:cNvPr id="58" name="십자형 57">
              <a:extLst>
                <a:ext uri="{FF2B5EF4-FFF2-40B4-BE49-F238E27FC236}">
                  <a16:creationId xmlns:a16="http://schemas.microsoft.com/office/drawing/2014/main" id="{95F960F4-172B-420C-9F0C-CFE83E2B1140}"/>
                </a:ext>
              </a:extLst>
            </p:cNvPr>
            <p:cNvSpPr/>
            <p:nvPr/>
          </p:nvSpPr>
          <p:spPr>
            <a:xfrm>
              <a:off x="3725916" y="704537"/>
              <a:ext cx="266194" cy="261161"/>
            </a:xfrm>
            <a:prstGeom prst="plus">
              <a:avLst>
                <a:gd name="adj" fmla="val 344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EA973F20-7B41-4B18-93F7-7F86614ECA38}"/>
              </a:ext>
            </a:extLst>
          </p:cNvPr>
          <p:cNvSpPr/>
          <p:nvPr/>
        </p:nvSpPr>
        <p:spPr>
          <a:xfrm flipH="1">
            <a:off x="6436775" y="5119058"/>
            <a:ext cx="751897" cy="1406635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3330 w 308224"/>
              <a:gd name="connsiteY2" fmla="*/ 95731 h 554805"/>
              <a:gd name="connsiteX3" fmla="*/ 0 w 308224"/>
              <a:gd name="connsiteY3" fmla="*/ 0 h 554805"/>
              <a:gd name="connsiteX0" fmla="*/ 1401175 w 1401175"/>
              <a:gd name="connsiteY0" fmla="*/ 634763 h 634763"/>
              <a:gd name="connsiteX1" fmla="*/ 1092951 w 1401175"/>
              <a:gd name="connsiteY1" fmla="*/ 357360 h 634763"/>
              <a:gd name="connsiteX2" fmla="*/ 1096281 w 1401175"/>
              <a:gd name="connsiteY2" fmla="*/ 175689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1060487 w 1401175"/>
              <a:gd name="connsiteY1" fmla="*/ 519701 h 634763"/>
              <a:gd name="connsiteX2" fmla="*/ 1096281 w 1401175"/>
              <a:gd name="connsiteY2" fmla="*/ 175689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1060487 w 1401175"/>
              <a:gd name="connsiteY1" fmla="*/ 519701 h 634763"/>
              <a:gd name="connsiteX2" fmla="*/ 409129 w 1401175"/>
              <a:gd name="connsiteY2" fmla="*/ 173266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427441 w 1401175"/>
              <a:gd name="connsiteY1" fmla="*/ 517278 h 634763"/>
              <a:gd name="connsiteX2" fmla="*/ 409129 w 1401175"/>
              <a:gd name="connsiteY2" fmla="*/ 173266 h 634763"/>
              <a:gd name="connsiteX3" fmla="*/ 0 w 1401175"/>
              <a:gd name="connsiteY3" fmla="*/ 0 h 634763"/>
              <a:gd name="connsiteX0" fmla="*/ 751897 w 751897"/>
              <a:gd name="connsiteY0" fmla="*/ 629917 h 629917"/>
              <a:gd name="connsiteX1" fmla="*/ 427441 w 751897"/>
              <a:gd name="connsiteY1" fmla="*/ 517278 h 629917"/>
              <a:gd name="connsiteX2" fmla="*/ 409129 w 751897"/>
              <a:gd name="connsiteY2" fmla="*/ 173266 h 629917"/>
              <a:gd name="connsiteX3" fmla="*/ 0 w 751897"/>
              <a:gd name="connsiteY3" fmla="*/ 0 h 629917"/>
              <a:gd name="connsiteX0" fmla="*/ 751897 w 751897"/>
              <a:gd name="connsiteY0" fmla="*/ 629917 h 629917"/>
              <a:gd name="connsiteX1" fmla="*/ 427441 w 751897"/>
              <a:gd name="connsiteY1" fmla="*/ 517278 h 629917"/>
              <a:gd name="connsiteX2" fmla="*/ 430772 w 751897"/>
              <a:gd name="connsiteY2" fmla="*/ 170843 h 629917"/>
              <a:gd name="connsiteX3" fmla="*/ 0 w 751897"/>
              <a:gd name="connsiteY3" fmla="*/ 0 h 629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897" h="629917">
                <a:moveTo>
                  <a:pt x="751897" y="629917"/>
                </a:moveTo>
                <a:lnTo>
                  <a:pt x="427441" y="517278"/>
                </a:lnTo>
                <a:cubicBezTo>
                  <a:pt x="428551" y="401800"/>
                  <a:pt x="429662" y="286321"/>
                  <a:pt x="430772" y="170843"/>
                </a:cubicBezTo>
                <a:lnTo>
                  <a:pt x="0" y="0"/>
                </a:lnTo>
              </a:path>
            </a:pathLst>
          </a:custGeom>
          <a:noFill/>
          <a:ln w="28575" cmpd="dbl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8ADDA03F-43FB-4491-AB3F-74A93375890F}"/>
              </a:ext>
            </a:extLst>
          </p:cNvPr>
          <p:cNvSpPr/>
          <p:nvPr/>
        </p:nvSpPr>
        <p:spPr>
          <a:xfrm rot="7117699" flipH="1">
            <a:off x="5927208" y="2134894"/>
            <a:ext cx="2389471" cy="2409975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3330 w 308224"/>
              <a:gd name="connsiteY2" fmla="*/ 95731 h 554805"/>
              <a:gd name="connsiteX3" fmla="*/ 0 w 308224"/>
              <a:gd name="connsiteY3" fmla="*/ 0 h 554805"/>
              <a:gd name="connsiteX0" fmla="*/ 1401175 w 1401175"/>
              <a:gd name="connsiteY0" fmla="*/ 634763 h 634763"/>
              <a:gd name="connsiteX1" fmla="*/ 1092951 w 1401175"/>
              <a:gd name="connsiteY1" fmla="*/ 357360 h 634763"/>
              <a:gd name="connsiteX2" fmla="*/ 1096281 w 1401175"/>
              <a:gd name="connsiteY2" fmla="*/ 175689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1060487 w 1401175"/>
              <a:gd name="connsiteY1" fmla="*/ 519701 h 634763"/>
              <a:gd name="connsiteX2" fmla="*/ 1096281 w 1401175"/>
              <a:gd name="connsiteY2" fmla="*/ 175689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1060487 w 1401175"/>
              <a:gd name="connsiteY1" fmla="*/ 519701 h 634763"/>
              <a:gd name="connsiteX2" fmla="*/ 409129 w 1401175"/>
              <a:gd name="connsiteY2" fmla="*/ 173266 h 634763"/>
              <a:gd name="connsiteX3" fmla="*/ 0 w 1401175"/>
              <a:gd name="connsiteY3" fmla="*/ 0 h 634763"/>
              <a:gd name="connsiteX0" fmla="*/ 1401175 w 1401175"/>
              <a:gd name="connsiteY0" fmla="*/ 634763 h 634763"/>
              <a:gd name="connsiteX1" fmla="*/ 427441 w 1401175"/>
              <a:gd name="connsiteY1" fmla="*/ 517278 h 634763"/>
              <a:gd name="connsiteX2" fmla="*/ 409129 w 1401175"/>
              <a:gd name="connsiteY2" fmla="*/ 173266 h 634763"/>
              <a:gd name="connsiteX3" fmla="*/ 0 w 1401175"/>
              <a:gd name="connsiteY3" fmla="*/ 0 h 634763"/>
              <a:gd name="connsiteX0" fmla="*/ 751897 w 751897"/>
              <a:gd name="connsiteY0" fmla="*/ 629917 h 629917"/>
              <a:gd name="connsiteX1" fmla="*/ 427441 w 751897"/>
              <a:gd name="connsiteY1" fmla="*/ 517278 h 629917"/>
              <a:gd name="connsiteX2" fmla="*/ 409129 w 751897"/>
              <a:gd name="connsiteY2" fmla="*/ 173266 h 629917"/>
              <a:gd name="connsiteX3" fmla="*/ 0 w 751897"/>
              <a:gd name="connsiteY3" fmla="*/ 0 h 629917"/>
              <a:gd name="connsiteX0" fmla="*/ 751897 w 751897"/>
              <a:gd name="connsiteY0" fmla="*/ 629917 h 629917"/>
              <a:gd name="connsiteX1" fmla="*/ 427441 w 751897"/>
              <a:gd name="connsiteY1" fmla="*/ 517278 h 629917"/>
              <a:gd name="connsiteX2" fmla="*/ 430772 w 751897"/>
              <a:gd name="connsiteY2" fmla="*/ 170843 h 629917"/>
              <a:gd name="connsiteX3" fmla="*/ 0 w 751897"/>
              <a:gd name="connsiteY3" fmla="*/ 0 h 629917"/>
              <a:gd name="connsiteX0" fmla="*/ 830839 w 830839"/>
              <a:gd name="connsiteY0" fmla="*/ 665484 h 665484"/>
              <a:gd name="connsiteX1" fmla="*/ 506383 w 830839"/>
              <a:gd name="connsiteY1" fmla="*/ 552845 h 665484"/>
              <a:gd name="connsiteX2" fmla="*/ 509714 w 830839"/>
              <a:gd name="connsiteY2" fmla="*/ 206410 h 665484"/>
              <a:gd name="connsiteX3" fmla="*/ 0 w 830839"/>
              <a:gd name="connsiteY3" fmla="*/ 0 h 665484"/>
              <a:gd name="connsiteX0" fmla="*/ 1020812 w 1020812"/>
              <a:gd name="connsiteY0" fmla="*/ 757249 h 757249"/>
              <a:gd name="connsiteX1" fmla="*/ 506383 w 1020812"/>
              <a:gd name="connsiteY1" fmla="*/ 552845 h 757249"/>
              <a:gd name="connsiteX2" fmla="*/ 509714 w 1020812"/>
              <a:gd name="connsiteY2" fmla="*/ 206410 h 757249"/>
              <a:gd name="connsiteX3" fmla="*/ 0 w 1020812"/>
              <a:gd name="connsiteY3" fmla="*/ 0 h 75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812" h="757249">
                <a:moveTo>
                  <a:pt x="1020812" y="757249"/>
                </a:moveTo>
                <a:lnTo>
                  <a:pt x="506383" y="552845"/>
                </a:lnTo>
                <a:cubicBezTo>
                  <a:pt x="507493" y="437367"/>
                  <a:pt x="508604" y="321888"/>
                  <a:pt x="509714" y="206410"/>
                </a:cubicBezTo>
                <a:lnTo>
                  <a:pt x="0" y="0"/>
                </a:lnTo>
              </a:path>
            </a:pathLst>
          </a:custGeom>
          <a:noFill/>
          <a:ln w="28575" cmpd="dbl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1C2021C-1061-4623-847D-CD611DC8D863}"/>
              </a:ext>
            </a:extLst>
          </p:cNvPr>
          <p:cNvSpPr/>
          <p:nvPr/>
        </p:nvSpPr>
        <p:spPr>
          <a:xfrm flipV="1">
            <a:off x="4766782" y="1394212"/>
            <a:ext cx="954564" cy="648502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224" h="554805">
                <a:moveTo>
                  <a:pt x="308224" y="554805"/>
                </a:move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mpd="dbl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540B7D4-C5A3-403E-A158-03CB27C2A332}"/>
              </a:ext>
            </a:extLst>
          </p:cNvPr>
          <p:cNvGrpSpPr/>
          <p:nvPr/>
        </p:nvGrpSpPr>
        <p:grpSpPr>
          <a:xfrm>
            <a:off x="4465204" y="1240487"/>
            <a:ext cx="1126053" cy="627485"/>
            <a:chOff x="1727929" y="1791210"/>
            <a:chExt cx="1126053" cy="627485"/>
          </a:xfrm>
        </p:grpSpPr>
        <p:sp>
          <p:nvSpPr>
            <p:cNvPr id="63" name="폭발: 14pt 62">
              <a:extLst>
                <a:ext uri="{FF2B5EF4-FFF2-40B4-BE49-F238E27FC236}">
                  <a16:creationId xmlns:a16="http://schemas.microsoft.com/office/drawing/2014/main" id="{028DE3AA-DF36-41D0-B2BB-3AE0388D61E9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DFEE2E-4002-40CB-92C6-0A536D5B61B3}"/>
                </a:ext>
              </a:extLst>
            </p:cNvPr>
            <p:cNvSpPr txBox="1"/>
            <p:nvPr/>
          </p:nvSpPr>
          <p:spPr>
            <a:xfrm>
              <a:off x="1875310" y="196645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Random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86001B-F762-4840-A5DF-9D9AD9B35A39}"/>
              </a:ext>
            </a:extLst>
          </p:cNvPr>
          <p:cNvGrpSpPr/>
          <p:nvPr/>
        </p:nvGrpSpPr>
        <p:grpSpPr>
          <a:xfrm>
            <a:off x="6154963" y="1874015"/>
            <a:ext cx="1126053" cy="627485"/>
            <a:chOff x="1727929" y="1791210"/>
            <a:chExt cx="1126053" cy="627485"/>
          </a:xfrm>
        </p:grpSpPr>
        <p:sp>
          <p:nvSpPr>
            <p:cNvPr id="66" name="폭발: 14pt 65">
              <a:extLst>
                <a:ext uri="{FF2B5EF4-FFF2-40B4-BE49-F238E27FC236}">
                  <a16:creationId xmlns:a16="http://schemas.microsoft.com/office/drawing/2014/main" id="{6C8ACBD9-87AF-478F-9BA2-CBD75B031374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A8E0B7-2AE9-401B-88D4-2E7149E9EFBE}"/>
                </a:ext>
              </a:extLst>
            </p:cNvPr>
            <p:cNvSpPr txBox="1"/>
            <p:nvPr/>
          </p:nvSpPr>
          <p:spPr>
            <a:xfrm>
              <a:off x="1875310" y="196645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Random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7BED860-FA6E-4450-AD66-BA2F6A99B397}"/>
              </a:ext>
            </a:extLst>
          </p:cNvPr>
          <p:cNvGrpSpPr/>
          <p:nvPr/>
        </p:nvGrpSpPr>
        <p:grpSpPr>
          <a:xfrm>
            <a:off x="6235850" y="5626771"/>
            <a:ext cx="1126053" cy="627485"/>
            <a:chOff x="1727929" y="1791210"/>
            <a:chExt cx="1126053" cy="627485"/>
          </a:xfrm>
        </p:grpSpPr>
        <p:sp>
          <p:nvSpPr>
            <p:cNvPr id="69" name="폭발: 14pt 68">
              <a:extLst>
                <a:ext uri="{FF2B5EF4-FFF2-40B4-BE49-F238E27FC236}">
                  <a16:creationId xmlns:a16="http://schemas.microsoft.com/office/drawing/2014/main" id="{EC3EECAD-894F-401B-939D-884374256E7B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4940D5-40A7-48CA-84EB-A2D842BCD123}"/>
                </a:ext>
              </a:extLst>
            </p:cNvPr>
            <p:cNvSpPr txBox="1"/>
            <p:nvPr/>
          </p:nvSpPr>
          <p:spPr>
            <a:xfrm>
              <a:off x="1996912" y="1960389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Max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94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E73AB3F-1016-47B4-9DF1-C445CC3AAA98}"/>
              </a:ext>
            </a:extLst>
          </p:cNvPr>
          <p:cNvSpPr/>
          <p:nvPr/>
        </p:nvSpPr>
        <p:spPr>
          <a:xfrm>
            <a:off x="0" y="1163001"/>
            <a:ext cx="3604000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BF71A2-A3F3-4AF0-AD09-133E2BA6F33B}"/>
              </a:ext>
            </a:extLst>
          </p:cNvPr>
          <p:cNvSpPr/>
          <p:nvPr/>
        </p:nvSpPr>
        <p:spPr>
          <a:xfrm>
            <a:off x="545171" y="1388337"/>
            <a:ext cx="2701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MostRequest</a:t>
            </a:r>
            <a:r>
              <a:rPr lang="en-US" altLang="ko-KR" sz="2400" b="1" dirty="0"/>
              <a:t> Policy</a:t>
            </a:r>
            <a:endParaRPr lang="ko-KR" altLang="en-US" sz="24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F48A29-9380-4857-AC92-3B888E26C65E}"/>
              </a:ext>
            </a:extLst>
          </p:cNvPr>
          <p:cNvCxnSpPr>
            <a:cxnSpLocks/>
            <a:stCxn id="4" idx="2"/>
            <a:endCxn id="4" idx="8"/>
          </p:cNvCxnSpPr>
          <p:nvPr/>
        </p:nvCxnSpPr>
        <p:spPr>
          <a:xfrm flipH="1">
            <a:off x="298613" y="1387903"/>
            <a:ext cx="482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2">
            <a:extLst>
              <a:ext uri="{FF2B5EF4-FFF2-40B4-BE49-F238E27FC236}">
                <a16:creationId xmlns:a16="http://schemas.microsoft.com/office/drawing/2014/main" id="{96F1B206-440C-4C3A-B5F7-A38F70B1D780}"/>
              </a:ext>
            </a:extLst>
          </p:cNvPr>
          <p:cNvSpPr/>
          <p:nvPr/>
        </p:nvSpPr>
        <p:spPr>
          <a:xfrm>
            <a:off x="2396925" y="3763187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13">
            <a:extLst>
              <a:ext uri="{FF2B5EF4-FFF2-40B4-BE49-F238E27FC236}">
                <a16:creationId xmlns:a16="http://schemas.microsoft.com/office/drawing/2014/main" id="{DE98D801-A1CA-4759-A54B-9D853A6371CF}"/>
              </a:ext>
            </a:extLst>
          </p:cNvPr>
          <p:cNvSpPr/>
          <p:nvPr/>
        </p:nvSpPr>
        <p:spPr>
          <a:xfrm>
            <a:off x="2396924" y="4140759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D83EA5B8-C927-4A89-895E-9006E690EBE6}"/>
              </a:ext>
            </a:extLst>
          </p:cNvPr>
          <p:cNvSpPr/>
          <p:nvPr/>
        </p:nvSpPr>
        <p:spPr>
          <a:xfrm>
            <a:off x="5690808" y="2390822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3">
            <a:extLst>
              <a:ext uri="{FF2B5EF4-FFF2-40B4-BE49-F238E27FC236}">
                <a16:creationId xmlns:a16="http://schemas.microsoft.com/office/drawing/2014/main" id="{C033A7A0-9C93-4BC4-8CC5-318D09462C8A}"/>
              </a:ext>
            </a:extLst>
          </p:cNvPr>
          <p:cNvSpPr/>
          <p:nvPr/>
        </p:nvSpPr>
        <p:spPr>
          <a:xfrm>
            <a:off x="5690807" y="2768394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2">
            <a:extLst>
              <a:ext uri="{FF2B5EF4-FFF2-40B4-BE49-F238E27FC236}">
                <a16:creationId xmlns:a16="http://schemas.microsoft.com/office/drawing/2014/main" id="{27A21E1E-5567-479E-950A-FF6269D8788A}"/>
              </a:ext>
            </a:extLst>
          </p:cNvPr>
          <p:cNvSpPr/>
          <p:nvPr/>
        </p:nvSpPr>
        <p:spPr>
          <a:xfrm>
            <a:off x="8700969" y="3763187"/>
            <a:ext cx="2270713" cy="1595448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3">
            <a:extLst>
              <a:ext uri="{FF2B5EF4-FFF2-40B4-BE49-F238E27FC236}">
                <a16:creationId xmlns:a16="http://schemas.microsoft.com/office/drawing/2014/main" id="{09BBC94C-776E-45BE-960B-5E33F96064B6}"/>
              </a:ext>
            </a:extLst>
          </p:cNvPr>
          <p:cNvSpPr/>
          <p:nvPr/>
        </p:nvSpPr>
        <p:spPr>
          <a:xfrm>
            <a:off x="8700968" y="4140759"/>
            <a:ext cx="2270713" cy="161642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4CAEE3F-C646-4E41-B73A-047A369717E0}"/>
              </a:ext>
            </a:extLst>
          </p:cNvPr>
          <p:cNvSpPr/>
          <p:nvPr/>
        </p:nvSpPr>
        <p:spPr>
          <a:xfrm>
            <a:off x="2759693" y="4858053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74E28A-D701-4255-89E7-2BE9C194935D}"/>
              </a:ext>
            </a:extLst>
          </p:cNvPr>
          <p:cNvSpPr/>
          <p:nvPr/>
        </p:nvSpPr>
        <p:spPr>
          <a:xfrm>
            <a:off x="5995261" y="3489891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C92B1A4-3145-4722-B728-08787A8AFB0C}"/>
              </a:ext>
            </a:extLst>
          </p:cNvPr>
          <p:cNvSpPr/>
          <p:nvPr/>
        </p:nvSpPr>
        <p:spPr>
          <a:xfrm>
            <a:off x="10390371" y="4802779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267443-214F-495E-AE54-5E3C0C3585CD}"/>
              </a:ext>
            </a:extLst>
          </p:cNvPr>
          <p:cNvSpPr/>
          <p:nvPr/>
        </p:nvSpPr>
        <p:spPr>
          <a:xfrm>
            <a:off x="3419973" y="5156026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7A246AA-17CB-4F6B-9752-7D9FDCDD0FE5}"/>
              </a:ext>
            </a:extLst>
          </p:cNvPr>
          <p:cNvSpPr/>
          <p:nvPr/>
        </p:nvSpPr>
        <p:spPr>
          <a:xfrm>
            <a:off x="4080253" y="4891390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10E04D-D805-488A-AFBB-BBCA66926752}"/>
              </a:ext>
            </a:extLst>
          </p:cNvPr>
          <p:cNvSpPr/>
          <p:nvPr/>
        </p:nvSpPr>
        <p:spPr>
          <a:xfrm>
            <a:off x="7319744" y="3458907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54561D-89E2-472E-A181-3F73E6831A81}"/>
              </a:ext>
            </a:extLst>
          </p:cNvPr>
          <p:cNvSpPr/>
          <p:nvPr/>
        </p:nvSpPr>
        <p:spPr>
          <a:xfrm>
            <a:off x="6632075" y="3795280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67352D-6425-441E-8856-E237D2CBFC63}"/>
              </a:ext>
            </a:extLst>
          </p:cNvPr>
          <p:cNvSpPr/>
          <p:nvPr/>
        </p:nvSpPr>
        <p:spPr>
          <a:xfrm>
            <a:off x="3399273" y="4551667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5713F6-E86F-431C-982B-10AFE2C2D70D}"/>
              </a:ext>
            </a:extLst>
          </p:cNvPr>
          <p:cNvSpPr txBox="1"/>
          <p:nvPr/>
        </p:nvSpPr>
        <p:spPr>
          <a:xfrm>
            <a:off x="2386666" y="3349015"/>
            <a:ext cx="19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A</a:t>
            </a:r>
            <a:endParaRPr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맑은 고딕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E21B7-64EB-4676-B8C4-0F5BC4D0D508}"/>
              </a:ext>
            </a:extLst>
          </p:cNvPr>
          <p:cNvSpPr txBox="1"/>
          <p:nvPr/>
        </p:nvSpPr>
        <p:spPr>
          <a:xfrm>
            <a:off x="5947044" y="1980053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B</a:t>
            </a:r>
            <a:endParaRPr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맑은 고딕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3875D4-E085-4573-8AD8-804792B2D04A}"/>
              </a:ext>
            </a:extLst>
          </p:cNvPr>
          <p:cNvSpPr txBox="1"/>
          <p:nvPr/>
        </p:nvSpPr>
        <p:spPr>
          <a:xfrm>
            <a:off x="8951013" y="3346747"/>
            <a:ext cx="18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C</a:t>
            </a:r>
            <a:endParaRPr lang="ko-KR" altLang="en-US" b="1" dirty="0">
              <a:solidFill>
                <a:srgbClr val="1F497D">
                  <a:lumMod val="60000"/>
                  <a:lumOff val="40000"/>
                </a:srgbClr>
              </a:solidFill>
              <a:latin typeface="맑은 고딕" panose="020F0502020204030204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626AFAB-750E-44D0-930C-F6EE120DB333}"/>
              </a:ext>
            </a:extLst>
          </p:cNvPr>
          <p:cNvSpPr/>
          <p:nvPr/>
        </p:nvSpPr>
        <p:spPr>
          <a:xfrm>
            <a:off x="9654313" y="5195414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45F06-F7B1-42B6-B5EE-666B542E2D6F}"/>
              </a:ext>
            </a:extLst>
          </p:cNvPr>
          <p:cNvSpPr txBox="1"/>
          <p:nvPr/>
        </p:nvSpPr>
        <p:spPr>
          <a:xfrm>
            <a:off x="8597761" y="2233399"/>
            <a:ext cx="2373920" cy="52322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MostRequest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44E1FD-4CB6-4AD8-B6EB-D942F3E2E148}"/>
              </a:ext>
            </a:extLst>
          </p:cNvPr>
          <p:cNvSpPr txBox="1"/>
          <p:nvPr/>
        </p:nvSpPr>
        <p:spPr>
          <a:xfrm>
            <a:off x="4080253" y="6175964"/>
            <a:ext cx="2182753" cy="52322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Default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A541C8-D050-488D-B6B5-EBA633FEDA04}"/>
              </a:ext>
            </a:extLst>
          </p:cNvPr>
          <p:cNvSpPr/>
          <p:nvPr/>
        </p:nvSpPr>
        <p:spPr>
          <a:xfrm>
            <a:off x="8978258" y="4825324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C43E2-AC5B-4D13-BA51-3E71BC96F381}"/>
              </a:ext>
            </a:extLst>
          </p:cNvPr>
          <p:cNvGrpSpPr/>
          <p:nvPr/>
        </p:nvGrpSpPr>
        <p:grpSpPr>
          <a:xfrm>
            <a:off x="1060485" y="3888090"/>
            <a:ext cx="1612374" cy="1901431"/>
            <a:chOff x="70338" y="3527744"/>
            <a:chExt cx="1612374" cy="1901431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161AF6D-3A77-407C-A833-2967AC8FBD3D}"/>
                </a:ext>
              </a:extLst>
            </p:cNvPr>
            <p:cNvSpPr/>
            <p:nvPr/>
          </p:nvSpPr>
          <p:spPr>
            <a:xfrm>
              <a:off x="70338" y="3527744"/>
              <a:ext cx="1612374" cy="1877496"/>
            </a:xfrm>
            <a:custGeom>
              <a:avLst/>
              <a:gdLst>
                <a:gd name="connsiteX0" fmla="*/ 0 w 1612374"/>
                <a:gd name="connsiteY0" fmla="*/ 0 h 1877496"/>
                <a:gd name="connsiteX1" fmla="*/ 1260682 w 1612374"/>
                <a:gd name="connsiteY1" fmla="*/ 5411 h 1877496"/>
                <a:gd name="connsiteX2" fmla="*/ 1260682 w 1612374"/>
                <a:gd name="connsiteY2" fmla="*/ 568119 h 1877496"/>
                <a:gd name="connsiteX3" fmla="*/ 1612374 w 1612374"/>
                <a:gd name="connsiteY3" fmla="*/ 844062 h 1877496"/>
                <a:gd name="connsiteX4" fmla="*/ 1255271 w 1612374"/>
                <a:gd name="connsiteY4" fmla="*/ 665510 h 1877496"/>
                <a:gd name="connsiteX5" fmla="*/ 1255271 w 1612374"/>
                <a:gd name="connsiteY5" fmla="*/ 1872086 h 1877496"/>
                <a:gd name="connsiteX6" fmla="*/ 5411 w 1612374"/>
                <a:gd name="connsiteY6" fmla="*/ 1877496 h 1877496"/>
                <a:gd name="connsiteX7" fmla="*/ 0 w 1612374"/>
                <a:gd name="connsiteY7" fmla="*/ 0 h 187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374" h="1877496">
                  <a:moveTo>
                    <a:pt x="0" y="0"/>
                  </a:moveTo>
                  <a:lnTo>
                    <a:pt x="1260682" y="5411"/>
                  </a:lnTo>
                  <a:lnTo>
                    <a:pt x="1260682" y="568119"/>
                  </a:lnTo>
                  <a:lnTo>
                    <a:pt x="1612374" y="844062"/>
                  </a:lnTo>
                  <a:lnTo>
                    <a:pt x="1255271" y="665510"/>
                  </a:lnTo>
                  <a:lnTo>
                    <a:pt x="1255271" y="1872086"/>
                  </a:lnTo>
                  <a:lnTo>
                    <a:pt x="5411" y="1877496"/>
                  </a:lnTo>
                  <a:cubicBezTo>
                    <a:pt x="3607" y="1251664"/>
                    <a:pt x="1804" y="625832"/>
                    <a:pt x="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E140441-D7DF-4139-ADB3-B6D5D90C8F08}"/>
                </a:ext>
              </a:extLst>
            </p:cNvPr>
            <p:cNvGrpSpPr/>
            <p:nvPr/>
          </p:nvGrpSpPr>
          <p:grpSpPr>
            <a:xfrm>
              <a:off x="85087" y="3561279"/>
              <a:ext cx="1189139" cy="1867896"/>
              <a:chOff x="2806721" y="5018008"/>
              <a:chExt cx="1189139" cy="1867896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65CD586B-D922-4E47-B22A-D8595C438DD9}"/>
                  </a:ext>
                </a:extLst>
              </p:cNvPr>
              <p:cNvSpPr/>
              <p:nvPr/>
            </p:nvSpPr>
            <p:spPr>
              <a:xfrm>
                <a:off x="2883923" y="5074006"/>
                <a:ext cx="559563" cy="527954"/>
              </a:xfrm>
              <a:prstGeom prst="roundRect">
                <a:avLst/>
              </a:prstGeom>
              <a:solidFill>
                <a:srgbClr val="9BBB5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C99445-4E03-4A17-8B58-C38753DB4B48}"/>
                  </a:ext>
                </a:extLst>
              </p:cNvPr>
              <p:cNvSpPr txBox="1"/>
              <p:nvPr/>
            </p:nvSpPr>
            <p:spPr>
              <a:xfrm>
                <a:off x="2821876" y="5336178"/>
                <a:ext cx="6960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</a:rPr>
                  <a:t>Memory</a:t>
                </a:r>
                <a:endPara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CD069BB-1BB5-4824-80F6-E431FAD6E622}"/>
                  </a:ext>
                </a:extLst>
              </p:cNvPr>
              <p:cNvGrpSpPr/>
              <p:nvPr/>
            </p:nvGrpSpPr>
            <p:grpSpPr>
              <a:xfrm>
                <a:off x="2806721" y="6211461"/>
                <a:ext cx="1154989" cy="674443"/>
                <a:chOff x="3232560" y="4942616"/>
                <a:chExt cx="1154989" cy="674443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F0763B45-6ADC-4D89-97E4-3C6E6C5A1F49}"/>
                    </a:ext>
                  </a:extLst>
                </p:cNvPr>
                <p:cNvGrpSpPr/>
                <p:nvPr/>
              </p:nvGrpSpPr>
              <p:grpSpPr>
                <a:xfrm>
                  <a:off x="3232560" y="4942616"/>
                  <a:ext cx="674443" cy="674443"/>
                  <a:chOff x="5098811" y="4055554"/>
                  <a:chExt cx="674443" cy="674443"/>
                </a:xfrm>
              </p:grpSpPr>
              <p:pic>
                <p:nvPicPr>
                  <p:cNvPr id="42" name="Picture 6" descr="rx570 vp9, huge sale 67% off - quimeco.cl">
                    <a:extLst>
                      <a:ext uri="{FF2B5EF4-FFF2-40B4-BE49-F238E27FC236}">
                        <a16:creationId xmlns:a16="http://schemas.microsoft.com/office/drawing/2014/main" id="{30149C2E-70BB-4659-A74C-AC31A6B65B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98811" y="4055554"/>
                    <a:ext cx="674443" cy="6744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262069B0-0700-4EAC-9471-FDBD300AB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93360" y="4209879"/>
                    <a:ext cx="499915" cy="3657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BC2C269-ED4D-41DA-959F-86B9B59B864D}"/>
                    </a:ext>
                  </a:extLst>
                </p:cNvPr>
                <p:cNvSpPr txBox="1"/>
                <p:nvPr/>
              </p:nvSpPr>
              <p:spPr>
                <a:xfrm>
                  <a:off x="3944799" y="5096941"/>
                  <a:ext cx="442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</a:rPr>
                    <a:t>x0</a:t>
                  </a:r>
                  <a:endParaRPr kumimoji="0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</a:endParaRPr>
                </a:p>
              </p:txBody>
            </p:sp>
          </p:grpSp>
          <p:pic>
            <p:nvPicPr>
              <p:cNvPr id="35" name="Picture 6" descr="rx570 vp9, huge sale 67% off - quimeco.cl">
                <a:extLst>
                  <a:ext uri="{FF2B5EF4-FFF2-40B4-BE49-F238E27FC236}">
                    <a16:creationId xmlns:a16="http://schemas.microsoft.com/office/drawing/2014/main" id="{E3DC68A7-826C-45ED-B8BE-5BA26E62B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721" y="5596658"/>
                <a:ext cx="674443" cy="67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7C7A7E2-3F7D-4CEC-B14E-80B5FCB232F6}"/>
                  </a:ext>
                </a:extLst>
              </p:cNvPr>
              <p:cNvSpPr/>
              <p:nvPr/>
            </p:nvSpPr>
            <p:spPr>
              <a:xfrm>
                <a:off x="2967546" y="5750983"/>
                <a:ext cx="352792" cy="36579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CPU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7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CA7F2A5C-E53A-44D1-8752-00A3B0F87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691027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3B409CCA-5A19-41D0-A1DE-6B6E234F17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9BBB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074006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 descr="랜덤 액세스 메모리 칩 - 무료 컴퓨터개 아이콘">
                <a:extLst>
                  <a:ext uri="{FF2B5EF4-FFF2-40B4-BE49-F238E27FC236}">
                    <a16:creationId xmlns:a16="http://schemas.microsoft.com/office/drawing/2014/main" id="{5B371F23-4C88-4A2A-A57C-51A6AB7D3A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947824" y="5010760"/>
                <a:ext cx="444129" cy="458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83F39FF-49D3-442F-8503-6620FE4A40CF}"/>
              </a:ext>
            </a:extLst>
          </p:cNvPr>
          <p:cNvGrpSpPr/>
          <p:nvPr/>
        </p:nvGrpSpPr>
        <p:grpSpPr>
          <a:xfrm>
            <a:off x="4371054" y="2495009"/>
            <a:ext cx="1612374" cy="1901431"/>
            <a:chOff x="70338" y="3527744"/>
            <a:chExt cx="1612374" cy="1901431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4898D64-E6BF-49CE-99A9-14FBBA39CF54}"/>
                </a:ext>
              </a:extLst>
            </p:cNvPr>
            <p:cNvSpPr/>
            <p:nvPr/>
          </p:nvSpPr>
          <p:spPr>
            <a:xfrm>
              <a:off x="70338" y="3527744"/>
              <a:ext cx="1612374" cy="1877496"/>
            </a:xfrm>
            <a:custGeom>
              <a:avLst/>
              <a:gdLst>
                <a:gd name="connsiteX0" fmla="*/ 0 w 1612374"/>
                <a:gd name="connsiteY0" fmla="*/ 0 h 1877496"/>
                <a:gd name="connsiteX1" fmla="*/ 1260682 w 1612374"/>
                <a:gd name="connsiteY1" fmla="*/ 5411 h 1877496"/>
                <a:gd name="connsiteX2" fmla="*/ 1260682 w 1612374"/>
                <a:gd name="connsiteY2" fmla="*/ 568119 h 1877496"/>
                <a:gd name="connsiteX3" fmla="*/ 1612374 w 1612374"/>
                <a:gd name="connsiteY3" fmla="*/ 844062 h 1877496"/>
                <a:gd name="connsiteX4" fmla="*/ 1255271 w 1612374"/>
                <a:gd name="connsiteY4" fmla="*/ 665510 h 1877496"/>
                <a:gd name="connsiteX5" fmla="*/ 1255271 w 1612374"/>
                <a:gd name="connsiteY5" fmla="*/ 1872086 h 1877496"/>
                <a:gd name="connsiteX6" fmla="*/ 5411 w 1612374"/>
                <a:gd name="connsiteY6" fmla="*/ 1877496 h 1877496"/>
                <a:gd name="connsiteX7" fmla="*/ 0 w 1612374"/>
                <a:gd name="connsiteY7" fmla="*/ 0 h 187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374" h="1877496">
                  <a:moveTo>
                    <a:pt x="0" y="0"/>
                  </a:moveTo>
                  <a:lnTo>
                    <a:pt x="1260682" y="5411"/>
                  </a:lnTo>
                  <a:lnTo>
                    <a:pt x="1260682" y="568119"/>
                  </a:lnTo>
                  <a:lnTo>
                    <a:pt x="1612374" y="844062"/>
                  </a:lnTo>
                  <a:lnTo>
                    <a:pt x="1255271" y="665510"/>
                  </a:lnTo>
                  <a:lnTo>
                    <a:pt x="1255271" y="1872086"/>
                  </a:lnTo>
                  <a:lnTo>
                    <a:pt x="5411" y="1877496"/>
                  </a:lnTo>
                  <a:cubicBezTo>
                    <a:pt x="3607" y="1251664"/>
                    <a:pt x="1804" y="625832"/>
                    <a:pt x="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A0E4200-9723-4B60-9E73-7D650B263516}"/>
                </a:ext>
              </a:extLst>
            </p:cNvPr>
            <p:cNvGrpSpPr/>
            <p:nvPr/>
          </p:nvGrpSpPr>
          <p:grpSpPr>
            <a:xfrm>
              <a:off x="85087" y="3561279"/>
              <a:ext cx="1189139" cy="1867896"/>
              <a:chOff x="2806721" y="5018008"/>
              <a:chExt cx="1189139" cy="1867896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5F0BF88-B3BD-4431-99DF-C283D4176E96}"/>
                  </a:ext>
                </a:extLst>
              </p:cNvPr>
              <p:cNvSpPr/>
              <p:nvPr/>
            </p:nvSpPr>
            <p:spPr>
              <a:xfrm>
                <a:off x="2883923" y="5074006"/>
                <a:ext cx="559563" cy="527954"/>
              </a:xfrm>
              <a:prstGeom prst="roundRect">
                <a:avLst/>
              </a:prstGeom>
              <a:solidFill>
                <a:srgbClr val="9BBB5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956ECF-3422-40D4-AD5A-72757F8E1744}"/>
                  </a:ext>
                </a:extLst>
              </p:cNvPr>
              <p:cNvSpPr txBox="1"/>
              <p:nvPr/>
            </p:nvSpPr>
            <p:spPr>
              <a:xfrm>
                <a:off x="2821876" y="5336178"/>
                <a:ext cx="6960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</a:rPr>
                  <a:t>Memory</a:t>
                </a:r>
                <a:endPara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16F89DD-1A66-4D53-98F7-34DC795A1E92}"/>
                  </a:ext>
                </a:extLst>
              </p:cNvPr>
              <p:cNvGrpSpPr/>
              <p:nvPr/>
            </p:nvGrpSpPr>
            <p:grpSpPr>
              <a:xfrm>
                <a:off x="2806721" y="6211461"/>
                <a:ext cx="1154989" cy="674443"/>
                <a:chOff x="3232560" y="4942616"/>
                <a:chExt cx="1154989" cy="674443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EA009209-4805-428E-9F1F-641CF5E1743E}"/>
                    </a:ext>
                  </a:extLst>
                </p:cNvPr>
                <p:cNvGrpSpPr/>
                <p:nvPr/>
              </p:nvGrpSpPr>
              <p:grpSpPr>
                <a:xfrm>
                  <a:off x="3232560" y="4942616"/>
                  <a:ext cx="674443" cy="674443"/>
                  <a:chOff x="5098811" y="4055554"/>
                  <a:chExt cx="674443" cy="674443"/>
                </a:xfrm>
              </p:grpSpPr>
              <p:pic>
                <p:nvPicPr>
                  <p:cNvPr id="57" name="Picture 6" descr="rx570 vp9, huge sale 67% off - quimeco.cl">
                    <a:extLst>
                      <a:ext uri="{FF2B5EF4-FFF2-40B4-BE49-F238E27FC236}">
                        <a16:creationId xmlns:a16="http://schemas.microsoft.com/office/drawing/2014/main" id="{181D693F-A3AF-4D72-A86B-E0DF2415B5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98811" y="4055554"/>
                    <a:ext cx="674443" cy="6744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5BBC5D4B-9824-4929-89EC-50970C1AD0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93360" y="4209879"/>
                    <a:ext cx="499915" cy="3657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45C78EB-47A3-41AC-807D-01C462046433}"/>
                    </a:ext>
                  </a:extLst>
                </p:cNvPr>
                <p:cNvSpPr txBox="1"/>
                <p:nvPr/>
              </p:nvSpPr>
              <p:spPr>
                <a:xfrm>
                  <a:off x="3944799" y="5096941"/>
                  <a:ext cx="442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</a:rPr>
                    <a:t>x1</a:t>
                  </a:r>
                  <a:endParaRPr kumimoji="0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</a:endParaRPr>
                </a:p>
              </p:txBody>
            </p:sp>
          </p:grpSp>
          <p:pic>
            <p:nvPicPr>
              <p:cNvPr id="50" name="Picture 6" descr="rx570 vp9, huge sale 67% off - quimeco.cl">
                <a:extLst>
                  <a:ext uri="{FF2B5EF4-FFF2-40B4-BE49-F238E27FC236}">
                    <a16:creationId xmlns:a16="http://schemas.microsoft.com/office/drawing/2014/main" id="{0FB0C617-F211-4521-B33E-FB1AAC488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721" y="5596658"/>
                <a:ext cx="674443" cy="67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1631E25-68CA-4173-B871-C4E9E880D661}"/>
                  </a:ext>
                </a:extLst>
              </p:cNvPr>
              <p:cNvSpPr/>
              <p:nvPr/>
            </p:nvSpPr>
            <p:spPr>
              <a:xfrm>
                <a:off x="2967546" y="5750983"/>
                <a:ext cx="352792" cy="36579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CPU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2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3A9F0CD5-49CE-4A90-9A71-B4D8B63D96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691027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08720E12-18CD-470E-A98E-1A5BAF1BE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9BBB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074006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랜덤 액세스 메모리 칩 - 무료 컴퓨터개 아이콘">
                <a:extLst>
                  <a:ext uri="{FF2B5EF4-FFF2-40B4-BE49-F238E27FC236}">
                    <a16:creationId xmlns:a16="http://schemas.microsoft.com/office/drawing/2014/main" id="{8FFCE364-315B-4200-9A2C-F674F06CC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947824" y="5010760"/>
                <a:ext cx="444129" cy="458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2E5EFD6-E5D9-4994-9AF7-7A602FE245E8}"/>
              </a:ext>
            </a:extLst>
          </p:cNvPr>
          <p:cNvGrpSpPr/>
          <p:nvPr/>
        </p:nvGrpSpPr>
        <p:grpSpPr>
          <a:xfrm>
            <a:off x="7380864" y="3921625"/>
            <a:ext cx="1612374" cy="1901431"/>
            <a:chOff x="70338" y="3527744"/>
            <a:chExt cx="1612374" cy="1901431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BEADF62-D1A0-4855-88A7-7A8411563428}"/>
                </a:ext>
              </a:extLst>
            </p:cNvPr>
            <p:cNvSpPr/>
            <p:nvPr/>
          </p:nvSpPr>
          <p:spPr>
            <a:xfrm>
              <a:off x="70338" y="3527744"/>
              <a:ext cx="1612374" cy="1877496"/>
            </a:xfrm>
            <a:custGeom>
              <a:avLst/>
              <a:gdLst>
                <a:gd name="connsiteX0" fmla="*/ 0 w 1612374"/>
                <a:gd name="connsiteY0" fmla="*/ 0 h 1877496"/>
                <a:gd name="connsiteX1" fmla="*/ 1260682 w 1612374"/>
                <a:gd name="connsiteY1" fmla="*/ 5411 h 1877496"/>
                <a:gd name="connsiteX2" fmla="*/ 1260682 w 1612374"/>
                <a:gd name="connsiteY2" fmla="*/ 568119 h 1877496"/>
                <a:gd name="connsiteX3" fmla="*/ 1612374 w 1612374"/>
                <a:gd name="connsiteY3" fmla="*/ 844062 h 1877496"/>
                <a:gd name="connsiteX4" fmla="*/ 1255271 w 1612374"/>
                <a:gd name="connsiteY4" fmla="*/ 665510 h 1877496"/>
                <a:gd name="connsiteX5" fmla="*/ 1255271 w 1612374"/>
                <a:gd name="connsiteY5" fmla="*/ 1872086 h 1877496"/>
                <a:gd name="connsiteX6" fmla="*/ 5411 w 1612374"/>
                <a:gd name="connsiteY6" fmla="*/ 1877496 h 1877496"/>
                <a:gd name="connsiteX7" fmla="*/ 0 w 1612374"/>
                <a:gd name="connsiteY7" fmla="*/ 0 h 187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374" h="1877496">
                  <a:moveTo>
                    <a:pt x="0" y="0"/>
                  </a:moveTo>
                  <a:lnTo>
                    <a:pt x="1260682" y="5411"/>
                  </a:lnTo>
                  <a:lnTo>
                    <a:pt x="1260682" y="568119"/>
                  </a:lnTo>
                  <a:lnTo>
                    <a:pt x="1612374" y="844062"/>
                  </a:lnTo>
                  <a:lnTo>
                    <a:pt x="1255271" y="665510"/>
                  </a:lnTo>
                  <a:lnTo>
                    <a:pt x="1255271" y="1872086"/>
                  </a:lnTo>
                  <a:lnTo>
                    <a:pt x="5411" y="1877496"/>
                  </a:lnTo>
                  <a:cubicBezTo>
                    <a:pt x="3607" y="1251664"/>
                    <a:pt x="1804" y="625832"/>
                    <a:pt x="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362394D-459E-4811-81C0-5654A75E09E4}"/>
                </a:ext>
              </a:extLst>
            </p:cNvPr>
            <p:cNvGrpSpPr/>
            <p:nvPr/>
          </p:nvGrpSpPr>
          <p:grpSpPr>
            <a:xfrm>
              <a:off x="85087" y="3561279"/>
              <a:ext cx="1189139" cy="1867896"/>
              <a:chOff x="2806721" y="5018008"/>
              <a:chExt cx="1189139" cy="1867896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19FC7C5-E20D-4B23-AEA6-892AE7FD6126}"/>
                  </a:ext>
                </a:extLst>
              </p:cNvPr>
              <p:cNvSpPr/>
              <p:nvPr/>
            </p:nvSpPr>
            <p:spPr>
              <a:xfrm>
                <a:off x="2883923" y="5074006"/>
                <a:ext cx="559563" cy="527954"/>
              </a:xfrm>
              <a:prstGeom prst="roundRect">
                <a:avLst/>
              </a:prstGeom>
              <a:solidFill>
                <a:srgbClr val="9BBB5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06068FA-F8C3-48E3-8022-ABF736F78ABD}"/>
                  </a:ext>
                </a:extLst>
              </p:cNvPr>
              <p:cNvSpPr txBox="1"/>
              <p:nvPr/>
            </p:nvSpPr>
            <p:spPr>
              <a:xfrm>
                <a:off x="2821876" y="5336178"/>
                <a:ext cx="6960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</a:rPr>
                  <a:t>Memory</a:t>
                </a:r>
                <a:endPara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C225BF16-1375-4020-A578-741074F6250D}"/>
                  </a:ext>
                </a:extLst>
              </p:cNvPr>
              <p:cNvGrpSpPr/>
              <p:nvPr/>
            </p:nvGrpSpPr>
            <p:grpSpPr>
              <a:xfrm>
                <a:off x="2806721" y="6211461"/>
                <a:ext cx="1154989" cy="674443"/>
                <a:chOff x="3232560" y="4942616"/>
                <a:chExt cx="1154989" cy="674443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2FDFC5B8-6E21-429A-9C79-098B19DB73BF}"/>
                    </a:ext>
                  </a:extLst>
                </p:cNvPr>
                <p:cNvGrpSpPr/>
                <p:nvPr/>
              </p:nvGrpSpPr>
              <p:grpSpPr>
                <a:xfrm>
                  <a:off x="3232560" y="4942616"/>
                  <a:ext cx="674443" cy="674443"/>
                  <a:chOff x="5098811" y="4055554"/>
                  <a:chExt cx="674443" cy="674443"/>
                </a:xfrm>
              </p:grpSpPr>
              <p:pic>
                <p:nvPicPr>
                  <p:cNvPr id="72" name="Picture 6" descr="rx570 vp9, huge sale 67% off - quimeco.cl">
                    <a:extLst>
                      <a:ext uri="{FF2B5EF4-FFF2-40B4-BE49-F238E27FC236}">
                        <a16:creationId xmlns:a16="http://schemas.microsoft.com/office/drawing/2014/main" id="{9664C3A5-0A7A-4D11-909C-82E469BC6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98811" y="4055554"/>
                    <a:ext cx="674443" cy="6744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그림 72">
                    <a:extLst>
                      <a:ext uri="{FF2B5EF4-FFF2-40B4-BE49-F238E27FC236}">
                        <a16:creationId xmlns:a16="http://schemas.microsoft.com/office/drawing/2014/main" id="{F553D6B4-7CEB-4670-BD12-D311EA7A9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93360" y="4209879"/>
                    <a:ext cx="499915" cy="3657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1C5EB61-4F7B-4B6F-8140-DFD60FCE08FD}"/>
                    </a:ext>
                  </a:extLst>
                </p:cNvPr>
                <p:cNvSpPr txBox="1"/>
                <p:nvPr/>
              </p:nvSpPr>
              <p:spPr>
                <a:xfrm>
                  <a:off x="3944799" y="5096941"/>
                  <a:ext cx="442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</a:rPr>
                    <a:t>x2</a:t>
                  </a:r>
                  <a:endParaRPr kumimoji="0" lang="ko-KR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</a:endParaRPr>
                </a:p>
              </p:txBody>
            </p:sp>
          </p:grpSp>
          <p:pic>
            <p:nvPicPr>
              <p:cNvPr id="65" name="Picture 6" descr="rx570 vp9, huge sale 67% off - quimeco.cl">
                <a:extLst>
                  <a:ext uri="{FF2B5EF4-FFF2-40B4-BE49-F238E27FC236}">
                    <a16:creationId xmlns:a16="http://schemas.microsoft.com/office/drawing/2014/main" id="{025F4A0B-DB57-48C8-B9C5-AE52A2ECD3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6721" y="5596658"/>
                <a:ext cx="674443" cy="67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762B341-D67D-4AC5-A952-F8934C0E6CAC}"/>
                  </a:ext>
                </a:extLst>
              </p:cNvPr>
              <p:cNvSpPr/>
              <p:nvPr/>
            </p:nvSpPr>
            <p:spPr>
              <a:xfrm>
                <a:off x="2967546" y="5750983"/>
                <a:ext cx="352792" cy="365792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CPU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67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813DBDFE-97C2-48C4-9944-F0F075D3E4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691027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30 Percent icon PNG and SVG Vector Free Download">
                <a:extLst>
                  <a:ext uri="{FF2B5EF4-FFF2-40B4-BE49-F238E27FC236}">
                    <a16:creationId xmlns:a16="http://schemas.microsoft.com/office/drawing/2014/main" id="{EAC38002-7078-4C9D-AC09-B183D3BA1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9BBB5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4810" y="5074006"/>
                <a:ext cx="511050" cy="51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4" descr="랜덤 액세스 메모리 칩 - 무료 컴퓨터개 아이콘">
                <a:extLst>
                  <a:ext uri="{FF2B5EF4-FFF2-40B4-BE49-F238E27FC236}">
                    <a16:creationId xmlns:a16="http://schemas.microsoft.com/office/drawing/2014/main" id="{5B932A2C-C785-40E6-A715-9454CE689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947824" y="5010760"/>
                <a:ext cx="444129" cy="458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32D1E0CC-BF08-4542-A547-CCA6E6587CBC}"/>
              </a:ext>
            </a:extLst>
          </p:cNvPr>
          <p:cNvSpPr/>
          <p:nvPr/>
        </p:nvSpPr>
        <p:spPr>
          <a:xfrm>
            <a:off x="5139417" y="2660067"/>
            <a:ext cx="360000" cy="36000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50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1A3B1D8-7239-4FEA-9424-4284767917D6}"/>
              </a:ext>
            </a:extLst>
          </p:cNvPr>
          <p:cNvSpPr/>
          <p:nvPr/>
        </p:nvSpPr>
        <p:spPr>
          <a:xfrm>
            <a:off x="5145076" y="3273870"/>
            <a:ext cx="360000" cy="36000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60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8C89D73-932B-4F51-8F70-B9CB77C13D78}"/>
              </a:ext>
            </a:extLst>
          </p:cNvPr>
          <p:cNvSpPr/>
          <p:nvPr/>
        </p:nvSpPr>
        <p:spPr>
          <a:xfrm>
            <a:off x="8149095" y="4104470"/>
            <a:ext cx="360000" cy="36000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80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8A3C9C5-F1E5-406D-A0AF-6968BCDA2051}"/>
              </a:ext>
            </a:extLst>
          </p:cNvPr>
          <p:cNvSpPr/>
          <p:nvPr/>
        </p:nvSpPr>
        <p:spPr>
          <a:xfrm>
            <a:off x="8154754" y="4718273"/>
            <a:ext cx="360000" cy="36000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70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58A0F716-61D1-4AC4-83A9-C1589136D22C}"/>
              </a:ext>
            </a:extLst>
          </p:cNvPr>
          <p:cNvSpPr/>
          <p:nvPr/>
        </p:nvSpPr>
        <p:spPr>
          <a:xfrm>
            <a:off x="4985305" y="4391138"/>
            <a:ext cx="308224" cy="1783354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224" h="554805">
                <a:moveTo>
                  <a:pt x="308224" y="554805"/>
                </a:move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29BA01FE-624C-4C97-8EA3-3096561D174F}"/>
              </a:ext>
            </a:extLst>
          </p:cNvPr>
          <p:cNvSpPr/>
          <p:nvPr/>
        </p:nvSpPr>
        <p:spPr>
          <a:xfrm flipH="1">
            <a:off x="6277753" y="5793458"/>
            <a:ext cx="1754623" cy="674442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224" h="554805">
                <a:moveTo>
                  <a:pt x="308224" y="554805"/>
                </a:move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897C2391-4558-4688-8E1B-B26B656108C7}"/>
              </a:ext>
            </a:extLst>
          </p:cNvPr>
          <p:cNvSpPr/>
          <p:nvPr/>
        </p:nvSpPr>
        <p:spPr>
          <a:xfrm flipV="1">
            <a:off x="8218778" y="2759789"/>
            <a:ext cx="1002202" cy="1152450"/>
          </a:xfrm>
          <a:custGeom>
            <a:avLst/>
            <a:gdLst>
              <a:gd name="connsiteX0" fmla="*/ 308224 w 308224"/>
              <a:gd name="connsiteY0" fmla="*/ 554805 h 554805"/>
              <a:gd name="connsiteX1" fmla="*/ 0 w 308224"/>
              <a:gd name="connsiteY1" fmla="*/ 277402 h 554805"/>
              <a:gd name="connsiteX2" fmla="*/ 0 w 308224"/>
              <a:gd name="connsiteY2" fmla="*/ 0 h 554805"/>
              <a:gd name="connsiteX0" fmla="*/ 308224 w 308224"/>
              <a:gd name="connsiteY0" fmla="*/ 554805 h 554805"/>
              <a:gd name="connsiteX1" fmla="*/ 250943 w 308224"/>
              <a:gd name="connsiteY1" fmla="*/ 498468 h 554805"/>
              <a:gd name="connsiteX2" fmla="*/ 0 w 308224"/>
              <a:gd name="connsiteY2" fmla="*/ 277402 h 554805"/>
              <a:gd name="connsiteX3" fmla="*/ 0 w 308224"/>
              <a:gd name="connsiteY3" fmla="*/ 0 h 554805"/>
              <a:gd name="connsiteX0" fmla="*/ 251253 w 251253"/>
              <a:gd name="connsiteY0" fmla="*/ 620582 h 620582"/>
              <a:gd name="connsiteX1" fmla="*/ 250943 w 251253"/>
              <a:gd name="connsiteY1" fmla="*/ 498468 h 620582"/>
              <a:gd name="connsiteX2" fmla="*/ 0 w 251253"/>
              <a:gd name="connsiteY2" fmla="*/ 277402 h 620582"/>
              <a:gd name="connsiteX3" fmla="*/ 0 w 251253"/>
              <a:gd name="connsiteY3" fmla="*/ 0 h 620582"/>
              <a:gd name="connsiteX0" fmla="*/ 245827 w 250944"/>
              <a:gd name="connsiteY0" fmla="*/ 612002 h 612002"/>
              <a:gd name="connsiteX1" fmla="*/ 250943 w 250944"/>
              <a:gd name="connsiteY1" fmla="*/ 498468 h 612002"/>
              <a:gd name="connsiteX2" fmla="*/ 0 w 250944"/>
              <a:gd name="connsiteY2" fmla="*/ 277402 h 612002"/>
              <a:gd name="connsiteX3" fmla="*/ 0 w 250944"/>
              <a:gd name="connsiteY3" fmla="*/ 0 h 612002"/>
              <a:gd name="connsiteX0" fmla="*/ 252609 w 252609"/>
              <a:gd name="connsiteY0" fmla="*/ 612002 h 612002"/>
              <a:gd name="connsiteX1" fmla="*/ 250943 w 252609"/>
              <a:gd name="connsiteY1" fmla="*/ 498468 h 612002"/>
              <a:gd name="connsiteX2" fmla="*/ 0 w 252609"/>
              <a:gd name="connsiteY2" fmla="*/ 277402 h 612002"/>
              <a:gd name="connsiteX3" fmla="*/ 0 w 252609"/>
              <a:gd name="connsiteY3" fmla="*/ 0 h 612002"/>
              <a:gd name="connsiteX0" fmla="*/ 247183 w 250944"/>
              <a:gd name="connsiteY0" fmla="*/ 609142 h 609142"/>
              <a:gd name="connsiteX1" fmla="*/ 250943 w 250944"/>
              <a:gd name="connsiteY1" fmla="*/ 498468 h 609142"/>
              <a:gd name="connsiteX2" fmla="*/ 0 w 250944"/>
              <a:gd name="connsiteY2" fmla="*/ 277402 h 609142"/>
              <a:gd name="connsiteX3" fmla="*/ 0 w 250944"/>
              <a:gd name="connsiteY3" fmla="*/ 0 h 609142"/>
              <a:gd name="connsiteX0" fmla="*/ 251252 w 251252"/>
              <a:gd name="connsiteY0" fmla="*/ 609142 h 609142"/>
              <a:gd name="connsiteX1" fmla="*/ 250943 w 251252"/>
              <a:gd name="connsiteY1" fmla="*/ 498468 h 609142"/>
              <a:gd name="connsiteX2" fmla="*/ 0 w 251252"/>
              <a:gd name="connsiteY2" fmla="*/ 277402 h 609142"/>
              <a:gd name="connsiteX3" fmla="*/ 0 w 251252"/>
              <a:gd name="connsiteY3" fmla="*/ 0 h 60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52" h="609142">
                <a:moveTo>
                  <a:pt x="251252" y="609142"/>
                </a:moveTo>
                <a:cubicBezTo>
                  <a:pt x="251149" y="568437"/>
                  <a:pt x="251046" y="539173"/>
                  <a:pt x="250943" y="498468"/>
                </a:cubicBezTo>
                <a:lnTo>
                  <a:pt x="0" y="277402"/>
                </a:lnTo>
                <a:lnTo>
                  <a:pt x="0" y="0"/>
                </a:lnTo>
              </a:path>
            </a:pathLst>
          </a:custGeom>
          <a:noFill/>
          <a:ln w="28575" cap="flat" cmpd="dbl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24738F2-D78B-4156-AA63-A20B3E5F2A85}"/>
              </a:ext>
            </a:extLst>
          </p:cNvPr>
          <p:cNvGrpSpPr/>
          <p:nvPr/>
        </p:nvGrpSpPr>
        <p:grpSpPr>
          <a:xfrm>
            <a:off x="8329095" y="2786819"/>
            <a:ext cx="1126053" cy="627485"/>
            <a:chOff x="1727929" y="1791210"/>
            <a:chExt cx="1126053" cy="627485"/>
          </a:xfrm>
        </p:grpSpPr>
        <p:sp>
          <p:nvSpPr>
            <p:cNvPr id="82" name="폭발: 14pt 81">
              <a:extLst>
                <a:ext uri="{FF2B5EF4-FFF2-40B4-BE49-F238E27FC236}">
                  <a16:creationId xmlns:a16="http://schemas.microsoft.com/office/drawing/2014/main" id="{22D96C06-AA97-4297-96D7-E6640A0E04E8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ECF368-C613-4857-AABD-C7E490305820}"/>
                </a:ext>
              </a:extLst>
            </p:cNvPr>
            <p:cNvSpPr txBox="1"/>
            <p:nvPr/>
          </p:nvSpPr>
          <p:spPr>
            <a:xfrm>
              <a:off x="1996912" y="1960389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rPr>
                <a:t>Max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EF8FC22-BD04-4F60-8983-0E8B4F4CCBDC}"/>
              </a:ext>
            </a:extLst>
          </p:cNvPr>
          <p:cNvGrpSpPr/>
          <p:nvPr/>
        </p:nvGrpSpPr>
        <p:grpSpPr>
          <a:xfrm>
            <a:off x="4644695" y="5358527"/>
            <a:ext cx="1126053" cy="627485"/>
            <a:chOff x="1727929" y="1791210"/>
            <a:chExt cx="1126053" cy="627485"/>
          </a:xfrm>
        </p:grpSpPr>
        <p:sp>
          <p:nvSpPr>
            <p:cNvPr id="85" name="폭발: 14pt 84">
              <a:extLst>
                <a:ext uri="{FF2B5EF4-FFF2-40B4-BE49-F238E27FC236}">
                  <a16:creationId xmlns:a16="http://schemas.microsoft.com/office/drawing/2014/main" id="{8D84515D-BFD2-46BA-A21A-CC22CB2BAA44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1A62D3-955C-409D-A85F-67B5342BC335}"/>
                </a:ext>
              </a:extLst>
            </p:cNvPr>
            <p:cNvSpPr txBox="1"/>
            <p:nvPr/>
          </p:nvSpPr>
          <p:spPr>
            <a:xfrm>
              <a:off x="1875310" y="196645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rPr>
                <a:t>Random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63E7A03-74F8-4B85-9A0F-BB2720EC05CA}"/>
              </a:ext>
            </a:extLst>
          </p:cNvPr>
          <p:cNvGrpSpPr/>
          <p:nvPr/>
        </p:nvGrpSpPr>
        <p:grpSpPr>
          <a:xfrm>
            <a:off x="6332097" y="6059083"/>
            <a:ext cx="1126053" cy="627485"/>
            <a:chOff x="1727929" y="1791210"/>
            <a:chExt cx="1126053" cy="627485"/>
          </a:xfrm>
        </p:grpSpPr>
        <p:sp>
          <p:nvSpPr>
            <p:cNvPr id="88" name="폭발: 14pt 87">
              <a:extLst>
                <a:ext uri="{FF2B5EF4-FFF2-40B4-BE49-F238E27FC236}">
                  <a16:creationId xmlns:a16="http://schemas.microsoft.com/office/drawing/2014/main" id="{1B73C014-3AB2-476D-8175-2FA97AF88FD4}"/>
                </a:ext>
              </a:extLst>
            </p:cNvPr>
            <p:cNvSpPr/>
            <p:nvPr/>
          </p:nvSpPr>
          <p:spPr>
            <a:xfrm>
              <a:off x="1727929" y="1791210"/>
              <a:ext cx="1126053" cy="627485"/>
            </a:xfrm>
            <a:prstGeom prst="irregularSeal2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903A07-DAB3-4B01-8305-4B39B320339D}"/>
                </a:ext>
              </a:extLst>
            </p:cNvPr>
            <p:cNvSpPr txBox="1"/>
            <p:nvPr/>
          </p:nvSpPr>
          <p:spPr>
            <a:xfrm>
              <a:off x="1875310" y="1966452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</a:rPr>
                <a:t>Random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26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96CBF-9220-45FB-B0E0-4928F5B3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96752"/>
            <a:ext cx="4257637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79B059-C952-4180-B4EE-BB5C11E8B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2"/>
          <a:stretch/>
        </p:blipFill>
        <p:spPr>
          <a:xfrm>
            <a:off x="5159896" y="1124744"/>
            <a:ext cx="5832648" cy="56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8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1AC32408-1E1D-4646-8C3D-A9271322FDF2}"/>
              </a:ext>
            </a:extLst>
          </p:cNvPr>
          <p:cNvSpPr/>
          <p:nvPr/>
        </p:nvSpPr>
        <p:spPr>
          <a:xfrm>
            <a:off x="0" y="1186992"/>
            <a:ext cx="4151784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BCF5DE3-064B-4FEE-990A-4197AAE98BE5}"/>
              </a:ext>
            </a:extLst>
          </p:cNvPr>
          <p:cNvSpPr/>
          <p:nvPr/>
        </p:nvSpPr>
        <p:spPr>
          <a:xfrm>
            <a:off x="545171" y="1412328"/>
            <a:ext cx="3145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</a:rPr>
              <a:t>SelectClusters</a:t>
            </a:r>
            <a:r>
              <a:rPr lang="en-US" altLang="ko-KR" sz="2400" b="1" dirty="0">
                <a:solidFill>
                  <a:schemeClr val="bg1"/>
                </a:solidFill>
              </a:rPr>
              <a:t> Policy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2C6F04E0-8EF9-408C-98B3-5107266F4363}"/>
              </a:ext>
            </a:extLst>
          </p:cNvPr>
          <p:cNvCxnSpPr>
            <a:cxnSpLocks/>
            <a:stCxn id="162" idx="2"/>
            <a:endCxn id="162" idx="8"/>
          </p:cNvCxnSpPr>
          <p:nvPr/>
        </p:nvCxnSpPr>
        <p:spPr>
          <a:xfrm flipH="1">
            <a:off x="344000" y="1411894"/>
            <a:ext cx="555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CD235971-6729-4313-8DDB-A821C3E52C9B}"/>
              </a:ext>
            </a:extLst>
          </p:cNvPr>
          <p:cNvSpPr/>
          <p:nvPr/>
        </p:nvSpPr>
        <p:spPr>
          <a:xfrm>
            <a:off x="3431704" y="1844824"/>
            <a:ext cx="6447258" cy="4833693"/>
          </a:xfrm>
          <a:prstGeom prst="rightArrow">
            <a:avLst>
              <a:gd name="adj1" fmla="val 50000"/>
              <a:gd name="adj2" fmla="val 24223"/>
            </a:avLst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직사각형 12">
            <a:extLst>
              <a:ext uri="{FF2B5EF4-FFF2-40B4-BE49-F238E27FC236}">
                <a16:creationId xmlns:a16="http://schemas.microsoft.com/office/drawing/2014/main" id="{2B4096C4-3ED6-4F58-972F-C824B2D78FD3}"/>
              </a:ext>
            </a:extLst>
          </p:cNvPr>
          <p:cNvSpPr/>
          <p:nvPr/>
        </p:nvSpPr>
        <p:spPr>
          <a:xfrm>
            <a:off x="2376993" y="404576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직사각형 13">
            <a:extLst>
              <a:ext uri="{FF2B5EF4-FFF2-40B4-BE49-F238E27FC236}">
                <a16:creationId xmlns:a16="http://schemas.microsoft.com/office/drawing/2014/main" id="{77FED53B-5B3A-4E2E-B57D-CBF438AAE246}"/>
              </a:ext>
            </a:extLst>
          </p:cNvPr>
          <p:cNvSpPr/>
          <p:nvPr/>
        </p:nvSpPr>
        <p:spPr>
          <a:xfrm>
            <a:off x="2376993" y="421167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직사각형 12">
            <a:extLst>
              <a:ext uri="{FF2B5EF4-FFF2-40B4-BE49-F238E27FC236}">
                <a16:creationId xmlns:a16="http://schemas.microsoft.com/office/drawing/2014/main" id="{BEBCB0E3-3D52-4B75-BC88-C133017AC624}"/>
              </a:ext>
            </a:extLst>
          </p:cNvPr>
          <p:cNvSpPr/>
          <p:nvPr/>
        </p:nvSpPr>
        <p:spPr>
          <a:xfrm>
            <a:off x="1888641" y="450220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직사각형 13">
            <a:extLst>
              <a:ext uri="{FF2B5EF4-FFF2-40B4-BE49-F238E27FC236}">
                <a16:creationId xmlns:a16="http://schemas.microsoft.com/office/drawing/2014/main" id="{B7FA2927-3199-4C77-86F6-70CBDC27E249}"/>
              </a:ext>
            </a:extLst>
          </p:cNvPr>
          <p:cNvSpPr/>
          <p:nvPr/>
        </p:nvSpPr>
        <p:spPr>
          <a:xfrm>
            <a:off x="1888641" y="466811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직사각형 12">
            <a:extLst>
              <a:ext uri="{FF2B5EF4-FFF2-40B4-BE49-F238E27FC236}">
                <a16:creationId xmlns:a16="http://schemas.microsoft.com/office/drawing/2014/main" id="{08F2CC60-E784-4B50-8F07-FE5244373091}"/>
              </a:ext>
            </a:extLst>
          </p:cNvPr>
          <p:cNvSpPr/>
          <p:nvPr/>
        </p:nvSpPr>
        <p:spPr>
          <a:xfrm>
            <a:off x="2865345" y="451320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직사각형 13">
            <a:extLst>
              <a:ext uri="{FF2B5EF4-FFF2-40B4-BE49-F238E27FC236}">
                <a16:creationId xmlns:a16="http://schemas.microsoft.com/office/drawing/2014/main" id="{B21C8580-D46C-4C31-8CD7-657B62444431}"/>
              </a:ext>
            </a:extLst>
          </p:cNvPr>
          <p:cNvSpPr/>
          <p:nvPr/>
        </p:nvSpPr>
        <p:spPr>
          <a:xfrm>
            <a:off x="2865345" y="467911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직사각형 12">
            <a:extLst>
              <a:ext uri="{FF2B5EF4-FFF2-40B4-BE49-F238E27FC236}">
                <a16:creationId xmlns:a16="http://schemas.microsoft.com/office/drawing/2014/main" id="{909B4931-C8C3-4DD5-BD87-67756BE64BA2}"/>
              </a:ext>
            </a:extLst>
          </p:cNvPr>
          <p:cNvSpPr/>
          <p:nvPr/>
        </p:nvSpPr>
        <p:spPr>
          <a:xfrm>
            <a:off x="4988672" y="279458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3">
            <a:extLst>
              <a:ext uri="{FF2B5EF4-FFF2-40B4-BE49-F238E27FC236}">
                <a16:creationId xmlns:a16="http://schemas.microsoft.com/office/drawing/2014/main" id="{AFB91354-8441-4EAF-BD6A-8042E8C44149}"/>
              </a:ext>
            </a:extLst>
          </p:cNvPr>
          <p:cNvSpPr/>
          <p:nvPr/>
        </p:nvSpPr>
        <p:spPr>
          <a:xfrm>
            <a:off x="4988672" y="296049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2">
            <a:extLst>
              <a:ext uri="{FF2B5EF4-FFF2-40B4-BE49-F238E27FC236}">
                <a16:creationId xmlns:a16="http://schemas.microsoft.com/office/drawing/2014/main" id="{E493C7F9-B78D-4BCA-AA82-C4D14AC7CA0E}"/>
              </a:ext>
            </a:extLst>
          </p:cNvPr>
          <p:cNvSpPr/>
          <p:nvPr/>
        </p:nvSpPr>
        <p:spPr>
          <a:xfrm>
            <a:off x="4500320" y="325102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3">
            <a:extLst>
              <a:ext uri="{FF2B5EF4-FFF2-40B4-BE49-F238E27FC236}">
                <a16:creationId xmlns:a16="http://schemas.microsoft.com/office/drawing/2014/main" id="{FEA701F4-22F7-4D1F-A56E-0018523484AC}"/>
              </a:ext>
            </a:extLst>
          </p:cNvPr>
          <p:cNvSpPr/>
          <p:nvPr/>
        </p:nvSpPr>
        <p:spPr>
          <a:xfrm>
            <a:off x="4500320" y="341693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2">
            <a:extLst>
              <a:ext uri="{FF2B5EF4-FFF2-40B4-BE49-F238E27FC236}">
                <a16:creationId xmlns:a16="http://schemas.microsoft.com/office/drawing/2014/main" id="{A09330DA-DDF9-4212-8599-37F168913854}"/>
              </a:ext>
            </a:extLst>
          </p:cNvPr>
          <p:cNvSpPr/>
          <p:nvPr/>
        </p:nvSpPr>
        <p:spPr>
          <a:xfrm>
            <a:off x="5477024" y="326202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3">
            <a:extLst>
              <a:ext uri="{FF2B5EF4-FFF2-40B4-BE49-F238E27FC236}">
                <a16:creationId xmlns:a16="http://schemas.microsoft.com/office/drawing/2014/main" id="{3D0FA288-07FE-4C5B-832E-956D4024F45E}"/>
              </a:ext>
            </a:extLst>
          </p:cNvPr>
          <p:cNvSpPr/>
          <p:nvPr/>
        </p:nvSpPr>
        <p:spPr>
          <a:xfrm>
            <a:off x="5477024" y="342793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2">
            <a:extLst>
              <a:ext uri="{FF2B5EF4-FFF2-40B4-BE49-F238E27FC236}">
                <a16:creationId xmlns:a16="http://schemas.microsoft.com/office/drawing/2014/main" id="{3ECB806D-6541-4FCC-A974-97C8CB2574D9}"/>
              </a:ext>
            </a:extLst>
          </p:cNvPr>
          <p:cNvSpPr/>
          <p:nvPr/>
        </p:nvSpPr>
        <p:spPr>
          <a:xfrm>
            <a:off x="7689062" y="407501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3">
            <a:extLst>
              <a:ext uri="{FF2B5EF4-FFF2-40B4-BE49-F238E27FC236}">
                <a16:creationId xmlns:a16="http://schemas.microsoft.com/office/drawing/2014/main" id="{EB591B81-8234-4B91-A213-FD77D383FE55}"/>
              </a:ext>
            </a:extLst>
          </p:cNvPr>
          <p:cNvSpPr/>
          <p:nvPr/>
        </p:nvSpPr>
        <p:spPr>
          <a:xfrm>
            <a:off x="7689062" y="424092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">
            <a:extLst>
              <a:ext uri="{FF2B5EF4-FFF2-40B4-BE49-F238E27FC236}">
                <a16:creationId xmlns:a16="http://schemas.microsoft.com/office/drawing/2014/main" id="{3A703C39-B122-4F3B-8BBA-105DFC4E21F1}"/>
              </a:ext>
            </a:extLst>
          </p:cNvPr>
          <p:cNvSpPr/>
          <p:nvPr/>
        </p:nvSpPr>
        <p:spPr>
          <a:xfrm>
            <a:off x="7200710" y="453145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직사각형 13">
            <a:extLst>
              <a:ext uri="{FF2B5EF4-FFF2-40B4-BE49-F238E27FC236}">
                <a16:creationId xmlns:a16="http://schemas.microsoft.com/office/drawing/2014/main" id="{F44ED74C-728D-492A-81BD-CB309701C7D0}"/>
              </a:ext>
            </a:extLst>
          </p:cNvPr>
          <p:cNvSpPr/>
          <p:nvPr/>
        </p:nvSpPr>
        <p:spPr>
          <a:xfrm>
            <a:off x="7200710" y="469736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12">
            <a:extLst>
              <a:ext uri="{FF2B5EF4-FFF2-40B4-BE49-F238E27FC236}">
                <a16:creationId xmlns:a16="http://schemas.microsoft.com/office/drawing/2014/main" id="{258720DA-F8BF-4316-A11A-9739B51A480E}"/>
              </a:ext>
            </a:extLst>
          </p:cNvPr>
          <p:cNvSpPr/>
          <p:nvPr/>
        </p:nvSpPr>
        <p:spPr>
          <a:xfrm>
            <a:off x="8177414" y="4542457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직사각형 13">
            <a:extLst>
              <a:ext uri="{FF2B5EF4-FFF2-40B4-BE49-F238E27FC236}">
                <a16:creationId xmlns:a16="http://schemas.microsoft.com/office/drawing/2014/main" id="{50D1F329-2D3D-4EE5-978A-6068188F8D48}"/>
              </a:ext>
            </a:extLst>
          </p:cNvPr>
          <p:cNvSpPr/>
          <p:nvPr/>
        </p:nvSpPr>
        <p:spPr>
          <a:xfrm>
            <a:off x="8177414" y="4708371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53ACCC0-77D1-4467-BF25-5F1E4D0F3F6A}"/>
              </a:ext>
            </a:extLst>
          </p:cNvPr>
          <p:cNvSpPr/>
          <p:nvPr/>
        </p:nvSpPr>
        <p:spPr>
          <a:xfrm>
            <a:off x="4753611" y="3698155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AFD200B-4580-405E-892C-931814E788DD}"/>
              </a:ext>
            </a:extLst>
          </p:cNvPr>
          <p:cNvSpPr/>
          <p:nvPr/>
        </p:nvSpPr>
        <p:spPr>
          <a:xfrm>
            <a:off x="3118636" y="4951919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3238670-9EAD-4404-B8C9-9638C049F922}"/>
              </a:ext>
            </a:extLst>
          </p:cNvPr>
          <p:cNvSpPr/>
          <p:nvPr/>
        </p:nvSpPr>
        <p:spPr>
          <a:xfrm>
            <a:off x="8430705" y="5004477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0A9D4CCE-1B88-45B0-A16A-92B03029370D}"/>
              </a:ext>
            </a:extLst>
          </p:cNvPr>
          <p:cNvSpPr/>
          <p:nvPr/>
        </p:nvSpPr>
        <p:spPr>
          <a:xfrm>
            <a:off x="5730315" y="3727610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B378029-130C-4886-893E-998C1147C57E}"/>
              </a:ext>
            </a:extLst>
          </p:cNvPr>
          <p:cNvSpPr/>
          <p:nvPr/>
        </p:nvSpPr>
        <p:spPr>
          <a:xfrm>
            <a:off x="7941992" y="4283183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155FF22-28D4-4A61-A80F-EEAFE4CB8E6C}"/>
              </a:ext>
            </a:extLst>
          </p:cNvPr>
          <p:cNvSpPr txBox="1"/>
          <p:nvPr/>
        </p:nvSpPr>
        <p:spPr>
          <a:xfrm>
            <a:off x="2238171" y="3698010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A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DC45D0A-6BE5-495F-9C1B-BC07A401C3A6}"/>
              </a:ext>
            </a:extLst>
          </p:cNvPr>
          <p:cNvSpPr txBox="1"/>
          <p:nvPr/>
        </p:nvSpPr>
        <p:spPr>
          <a:xfrm>
            <a:off x="4813664" y="2401101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B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613985-926C-427A-90A2-21DED5365FF9}"/>
              </a:ext>
            </a:extLst>
          </p:cNvPr>
          <p:cNvSpPr txBox="1"/>
          <p:nvPr/>
        </p:nvSpPr>
        <p:spPr>
          <a:xfrm>
            <a:off x="7507708" y="3714953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C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7627FF5-A52F-482E-ABEF-0074C918444F}"/>
              </a:ext>
            </a:extLst>
          </p:cNvPr>
          <p:cNvSpPr txBox="1"/>
          <p:nvPr/>
        </p:nvSpPr>
        <p:spPr>
          <a:xfrm>
            <a:off x="1658847" y="2617057"/>
            <a:ext cx="2287806" cy="52322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Global 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SelectCluster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C031832-C36B-4FDE-B09E-BF81E6315FFE}"/>
              </a:ext>
            </a:extLst>
          </p:cNvPr>
          <p:cNvSpPr txBox="1"/>
          <p:nvPr/>
        </p:nvSpPr>
        <p:spPr>
          <a:xfrm>
            <a:off x="5868167" y="3097102"/>
            <a:ext cx="363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맑은 고딕" panose="020F0502020204030204"/>
              </a:rPr>
              <a:t>Extend Scheduling to Selected Clusters</a:t>
            </a:r>
            <a:endParaRPr lang="ko-KR" altLang="en-US" sz="1400" b="1" dirty="0">
              <a:solidFill>
                <a:srgbClr val="F79646">
                  <a:lumMod val="75000"/>
                </a:srgbClr>
              </a:solidFill>
              <a:latin typeface="맑은 고딕" panose="020F0502020204030204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8C229E2-CB8C-45B5-81BE-266E5F543B1F}"/>
              </a:ext>
            </a:extLst>
          </p:cNvPr>
          <p:cNvSpPr/>
          <p:nvPr/>
        </p:nvSpPr>
        <p:spPr>
          <a:xfrm>
            <a:off x="1690496" y="5416825"/>
            <a:ext cx="1227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</a:t>
            </a:r>
            <a:endParaRPr lang="ko-KR" altLang="en-US" sz="120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A9B7DC25-2D0C-4567-93F7-D980BCFF27B8}"/>
              </a:ext>
            </a:extLst>
          </p:cNvPr>
          <p:cNvSpPr/>
          <p:nvPr/>
        </p:nvSpPr>
        <p:spPr>
          <a:xfrm>
            <a:off x="7507708" y="2051174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3C5C406-DBDB-4967-8820-68686BFD614A}"/>
              </a:ext>
            </a:extLst>
          </p:cNvPr>
          <p:cNvSpPr txBox="1"/>
          <p:nvPr/>
        </p:nvSpPr>
        <p:spPr>
          <a:xfrm>
            <a:off x="7801207" y="209587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CPU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31F639D-5BE2-43F2-927A-8754F461B933}"/>
              </a:ext>
            </a:extLst>
          </p:cNvPr>
          <p:cNvSpPr/>
          <p:nvPr/>
        </p:nvSpPr>
        <p:spPr>
          <a:xfrm>
            <a:off x="7496656" y="2529598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049550-4728-4BFC-B24A-BA665B59A8B9}"/>
              </a:ext>
            </a:extLst>
          </p:cNvPr>
          <p:cNvSpPr txBox="1"/>
          <p:nvPr/>
        </p:nvSpPr>
        <p:spPr>
          <a:xfrm>
            <a:off x="7788383" y="2566061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GPU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4B0707AD-A950-47DF-8765-8CF85D5391F4}"/>
              </a:ext>
            </a:extLst>
          </p:cNvPr>
          <p:cNvSpPr/>
          <p:nvPr/>
        </p:nvSpPr>
        <p:spPr>
          <a:xfrm>
            <a:off x="3868212" y="5690307"/>
            <a:ext cx="3724206" cy="4001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TargetClusters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= [c1, c2, c3]</a:t>
            </a:r>
          </a:p>
        </p:txBody>
      </p:sp>
    </p:spTree>
    <p:extLst>
      <p:ext uri="{BB962C8B-B14F-4D97-AF65-F5344CB8AC3E}">
        <p14:creationId xmlns:p14="http://schemas.microsoft.com/office/powerpoint/2010/main" val="382128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 GS-Scheduler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공인인증 및 성능평가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7" name="Shape 194">
            <a:extLst>
              <a:ext uri="{FF2B5EF4-FFF2-40B4-BE49-F238E27FC236}">
                <a16:creationId xmlns:a16="http://schemas.microsoft.com/office/drawing/2014/main" id="{8BC048A5-8802-48BF-A664-0948096768A6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78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99B20F-E745-400F-A39A-A97DEF46D385}"/>
              </a:ext>
            </a:extLst>
          </p:cNvPr>
          <p:cNvSpPr/>
          <p:nvPr/>
        </p:nvSpPr>
        <p:spPr>
          <a:xfrm>
            <a:off x="353366" y="4275252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9EB280-09E7-4B14-B003-78AC6BDB9371}"/>
              </a:ext>
            </a:extLst>
          </p:cNvPr>
          <p:cNvSpPr/>
          <p:nvPr/>
        </p:nvSpPr>
        <p:spPr>
          <a:xfrm>
            <a:off x="3200702" y="5857446"/>
            <a:ext cx="1317072" cy="8221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c3wnode2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309B71-25E0-4B96-B646-90253DF4EB58}"/>
              </a:ext>
            </a:extLst>
          </p:cNvPr>
          <p:cNvSpPr/>
          <p:nvPr/>
        </p:nvSpPr>
        <p:spPr>
          <a:xfrm>
            <a:off x="1775350" y="4281748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c2wnode1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6357DF-87B3-44DF-8D2E-31ED2CA4113F}"/>
              </a:ext>
            </a:extLst>
          </p:cNvPr>
          <p:cNvSpPr/>
          <p:nvPr/>
        </p:nvSpPr>
        <p:spPr>
          <a:xfrm>
            <a:off x="3197334" y="4281748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c2wnode2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1B8506-0AD8-413E-BD90-655F0A625F90}"/>
              </a:ext>
            </a:extLst>
          </p:cNvPr>
          <p:cNvSpPr/>
          <p:nvPr/>
        </p:nvSpPr>
        <p:spPr>
          <a:xfrm>
            <a:off x="4619317" y="4281747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c2wnode3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776A6C-6122-46AB-946F-43C1AE647DAA}"/>
              </a:ext>
            </a:extLst>
          </p:cNvPr>
          <p:cNvSpPr/>
          <p:nvPr/>
        </p:nvSpPr>
        <p:spPr>
          <a:xfrm>
            <a:off x="277328" y="5859281"/>
            <a:ext cx="1317072" cy="8221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c3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E0FE78-FFFD-4BE7-A280-E40907DF8DC1}"/>
              </a:ext>
            </a:extLst>
          </p:cNvPr>
          <p:cNvSpPr/>
          <p:nvPr/>
        </p:nvSpPr>
        <p:spPr>
          <a:xfrm>
            <a:off x="1746800" y="5857446"/>
            <a:ext cx="1317072" cy="8221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c3wnode1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7E2ADB-2B42-454B-A219-1D52895B7711}"/>
              </a:ext>
            </a:extLst>
          </p:cNvPr>
          <p:cNvSpPr/>
          <p:nvPr/>
        </p:nvSpPr>
        <p:spPr>
          <a:xfrm>
            <a:off x="7165471" y="5824441"/>
            <a:ext cx="1317072" cy="822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CFBFB8-26D4-46CE-9C44-2A4DD2FEF933}"/>
              </a:ext>
            </a:extLst>
          </p:cNvPr>
          <p:cNvSpPr/>
          <p:nvPr/>
        </p:nvSpPr>
        <p:spPr>
          <a:xfrm>
            <a:off x="8634943" y="5824440"/>
            <a:ext cx="1317072" cy="822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c4wnode1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E54B2E-1A4B-4E67-BD11-9B9BF38639C9}"/>
              </a:ext>
            </a:extLst>
          </p:cNvPr>
          <p:cNvSpPr/>
          <p:nvPr/>
        </p:nvSpPr>
        <p:spPr>
          <a:xfrm>
            <a:off x="10104415" y="5824440"/>
            <a:ext cx="1317072" cy="822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c4wnode2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AFCC2-9F7D-426B-A44E-866B400888E6}"/>
              </a:ext>
            </a:extLst>
          </p:cNvPr>
          <p:cNvSpPr/>
          <p:nvPr/>
        </p:nvSpPr>
        <p:spPr>
          <a:xfrm>
            <a:off x="3996002" y="1035157"/>
            <a:ext cx="1339184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NFS-Server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BA2C08D-9923-401A-963A-E7BADB72A2E0}"/>
              </a:ext>
            </a:extLst>
          </p:cNvPr>
          <p:cNvSpPr/>
          <p:nvPr/>
        </p:nvSpPr>
        <p:spPr>
          <a:xfrm>
            <a:off x="7027812" y="1402291"/>
            <a:ext cx="914400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Redis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C434A76-FDE3-4E3C-9FB2-BC3BB8181C34}"/>
              </a:ext>
            </a:extLst>
          </p:cNvPr>
          <p:cNvSpPr/>
          <p:nvPr/>
        </p:nvSpPr>
        <p:spPr>
          <a:xfrm>
            <a:off x="8020092" y="1430818"/>
            <a:ext cx="1090566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MongoDB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5D493AD7-3EA3-45DF-9D19-0368A35AD41A}"/>
              </a:ext>
            </a:extLst>
          </p:cNvPr>
          <p:cNvSpPr/>
          <p:nvPr/>
        </p:nvSpPr>
        <p:spPr>
          <a:xfrm>
            <a:off x="7114430" y="1507279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A8344EF0-9022-4017-AD1E-7BFAD4EC477B}"/>
              </a:ext>
            </a:extLst>
          </p:cNvPr>
          <p:cNvSpPr/>
          <p:nvPr/>
        </p:nvSpPr>
        <p:spPr>
          <a:xfrm>
            <a:off x="8118090" y="1539406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503FB14-ABF3-4122-9069-13C20E9B945F}"/>
              </a:ext>
            </a:extLst>
          </p:cNvPr>
          <p:cNvSpPr/>
          <p:nvPr/>
        </p:nvSpPr>
        <p:spPr>
          <a:xfrm>
            <a:off x="9162475" y="1409634"/>
            <a:ext cx="1090566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Kafka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0B0290A1-B380-43CA-9BD5-4580964E2B56}"/>
              </a:ext>
            </a:extLst>
          </p:cNvPr>
          <p:cNvSpPr/>
          <p:nvPr/>
        </p:nvSpPr>
        <p:spPr>
          <a:xfrm>
            <a:off x="9360897" y="1519233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CF5F1BB-EA9D-4085-98AD-0A3587D3C411}"/>
              </a:ext>
            </a:extLst>
          </p:cNvPr>
          <p:cNvSpPr/>
          <p:nvPr/>
        </p:nvSpPr>
        <p:spPr>
          <a:xfrm>
            <a:off x="5401862" y="1031310"/>
            <a:ext cx="2364299" cy="27645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Center Management Cluster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0A4BA96-AAEC-4769-A71B-FE2297E04B92}"/>
              </a:ext>
            </a:extLst>
          </p:cNvPr>
          <p:cNvSpPr/>
          <p:nvPr/>
        </p:nvSpPr>
        <p:spPr>
          <a:xfrm>
            <a:off x="322837" y="3995230"/>
            <a:ext cx="2364299" cy="23134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 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993DB96-2C54-4B52-B18A-B8C8C4210981}"/>
              </a:ext>
            </a:extLst>
          </p:cNvPr>
          <p:cNvSpPr/>
          <p:nvPr/>
        </p:nvSpPr>
        <p:spPr>
          <a:xfrm>
            <a:off x="7142756" y="5547366"/>
            <a:ext cx="2364299" cy="23134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 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C10585-552B-453C-AC93-1B4AD77AC6CA}"/>
              </a:ext>
            </a:extLst>
          </p:cNvPr>
          <p:cNvSpPr/>
          <p:nvPr/>
        </p:nvSpPr>
        <p:spPr>
          <a:xfrm>
            <a:off x="4018114" y="1803209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cs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E8C7B9-2CF1-487B-866C-B7963D09731E}"/>
              </a:ext>
            </a:extLst>
          </p:cNvPr>
          <p:cNvSpPr/>
          <p:nvPr/>
        </p:nvSpPr>
        <p:spPr>
          <a:xfrm>
            <a:off x="5487586" y="1803209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cswnode1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BBAEB0-F2AD-4D8C-AC25-BCACEBB9B5B5}"/>
              </a:ext>
            </a:extLst>
          </p:cNvPr>
          <p:cNvSpPr/>
          <p:nvPr/>
        </p:nvSpPr>
        <p:spPr>
          <a:xfrm>
            <a:off x="6894525" y="1803209"/>
            <a:ext cx="1317072" cy="8221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000" dirty="0">
                <a:solidFill>
                  <a:prstClr val="white"/>
                </a:solidFill>
              </a:rPr>
              <a:t>cswnode2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758D3DF-9D8E-48B1-8D4D-DD0CCF41B63A}"/>
              </a:ext>
            </a:extLst>
          </p:cNvPr>
          <p:cNvSpPr/>
          <p:nvPr/>
        </p:nvSpPr>
        <p:spPr>
          <a:xfrm>
            <a:off x="3214319" y="2679978"/>
            <a:ext cx="1317072" cy="8221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c1wnode2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0827C24-554C-40FC-AD87-09FC8CB2D464}"/>
              </a:ext>
            </a:extLst>
          </p:cNvPr>
          <p:cNvSpPr/>
          <p:nvPr/>
        </p:nvSpPr>
        <p:spPr>
          <a:xfrm>
            <a:off x="359319" y="2688405"/>
            <a:ext cx="1317072" cy="8221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c1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F68401-E790-49D6-9156-8D9BA108DEB9}"/>
              </a:ext>
            </a:extLst>
          </p:cNvPr>
          <p:cNvSpPr/>
          <p:nvPr/>
        </p:nvSpPr>
        <p:spPr>
          <a:xfrm>
            <a:off x="1786819" y="2697183"/>
            <a:ext cx="1317072" cy="8221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c1wnode1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20BA3D7-B861-4EFE-9525-5FD097349AA6}"/>
              </a:ext>
            </a:extLst>
          </p:cNvPr>
          <p:cNvSpPr/>
          <p:nvPr/>
        </p:nvSpPr>
        <p:spPr>
          <a:xfrm>
            <a:off x="312270" y="2389162"/>
            <a:ext cx="2364299" cy="23134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 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평행 사변형 74">
            <a:extLst>
              <a:ext uri="{FF2B5EF4-FFF2-40B4-BE49-F238E27FC236}">
                <a16:creationId xmlns:a16="http://schemas.microsoft.com/office/drawing/2014/main" id="{AFEC2412-3350-4C0E-9FB2-112620DABA65}"/>
              </a:ext>
            </a:extLst>
          </p:cNvPr>
          <p:cNvSpPr/>
          <p:nvPr/>
        </p:nvSpPr>
        <p:spPr>
          <a:xfrm>
            <a:off x="7069214" y="2491642"/>
            <a:ext cx="1024006" cy="26737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</a:p>
          <a:p>
            <a:pPr algn="ctr"/>
            <a:r>
              <a:rPr lang="en-US" altLang="ko-KR" sz="1000" dirty="0"/>
              <a:t>RTX6000</a:t>
            </a:r>
            <a:endParaRPr lang="ko-KR" altLang="en-US" sz="1000" dirty="0"/>
          </a:p>
        </p:txBody>
      </p:sp>
      <p:sp>
        <p:nvSpPr>
          <p:cNvPr id="76" name="평행 사변형 75">
            <a:extLst>
              <a:ext uri="{FF2B5EF4-FFF2-40B4-BE49-F238E27FC236}">
                <a16:creationId xmlns:a16="http://schemas.microsoft.com/office/drawing/2014/main" id="{60DC61FB-9553-46B9-B399-1315C2B5F81C}"/>
              </a:ext>
            </a:extLst>
          </p:cNvPr>
          <p:cNvSpPr/>
          <p:nvPr/>
        </p:nvSpPr>
        <p:spPr>
          <a:xfrm>
            <a:off x="3452006" y="3371725"/>
            <a:ext cx="1024006" cy="26737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</a:p>
          <a:p>
            <a:pPr algn="ctr"/>
            <a:r>
              <a:rPr lang="en-US" altLang="ko-KR" sz="1000" dirty="0"/>
              <a:t>RTX6000</a:t>
            </a:r>
            <a:endParaRPr lang="ko-KR" altLang="en-US" sz="10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E0C4A9A-CA4A-4DDA-946A-A34996A82FEF}"/>
              </a:ext>
            </a:extLst>
          </p:cNvPr>
          <p:cNvSpPr/>
          <p:nvPr/>
        </p:nvSpPr>
        <p:spPr>
          <a:xfrm>
            <a:off x="10330921" y="1430818"/>
            <a:ext cx="1090566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Fission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E41C0D5F-3B4B-4118-8AD4-C1EA68F7B2E9}"/>
              </a:ext>
            </a:extLst>
          </p:cNvPr>
          <p:cNvSpPr/>
          <p:nvPr/>
        </p:nvSpPr>
        <p:spPr>
          <a:xfrm>
            <a:off x="10529343" y="1540417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980E1ADE-DFF6-4ACD-9458-9584174180A1}"/>
              </a:ext>
            </a:extLst>
          </p:cNvPr>
          <p:cNvSpPr/>
          <p:nvPr/>
        </p:nvSpPr>
        <p:spPr>
          <a:xfrm>
            <a:off x="4906581" y="5153671"/>
            <a:ext cx="1024006" cy="267375"/>
          </a:xfrm>
          <a:prstGeom prst="parallelogram">
            <a:avLst/>
          </a:prstGeom>
          <a:solidFill>
            <a:srgbClr val="4F81B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  <a:endParaRPr lang="ko-KR" altLang="en-US" sz="1000" dirty="0"/>
          </a:p>
        </p:txBody>
      </p:sp>
      <p:sp>
        <p:nvSpPr>
          <p:cNvPr id="80" name="평행 사변형 79">
            <a:extLst>
              <a:ext uri="{FF2B5EF4-FFF2-40B4-BE49-F238E27FC236}">
                <a16:creationId xmlns:a16="http://schemas.microsoft.com/office/drawing/2014/main" id="{BFE44215-0B65-404C-885E-13E12F62AC90}"/>
              </a:ext>
            </a:extLst>
          </p:cNvPr>
          <p:cNvSpPr/>
          <p:nvPr/>
        </p:nvSpPr>
        <p:spPr>
          <a:xfrm>
            <a:off x="1906154" y="4920203"/>
            <a:ext cx="1024006" cy="26737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</a:p>
          <a:p>
            <a:pPr algn="ctr"/>
            <a:r>
              <a:rPr lang="en-US" altLang="ko-KR" sz="1000" dirty="0"/>
              <a:t>GTX 2060</a:t>
            </a:r>
            <a:endParaRPr lang="ko-KR" altLang="en-US" sz="10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1532DB2-8B31-4605-8A7F-0230FC8FDAE1}"/>
              </a:ext>
            </a:extLst>
          </p:cNvPr>
          <p:cNvSpPr/>
          <p:nvPr/>
        </p:nvSpPr>
        <p:spPr>
          <a:xfrm>
            <a:off x="277328" y="5581984"/>
            <a:ext cx="2364299" cy="23134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 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평행 사변형 81">
            <a:extLst>
              <a:ext uri="{FF2B5EF4-FFF2-40B4-BE49-F238E27FC236}">
                <a16:creationId xmlns:a16="http://schemas.microsoft.com/office/drawing/2014/main" id="{B90F1216-8592-46C7-B709-854EA04424DB}"/>
              </a:ext>
            </a:extLst>
          </p:cNvPr>
          <p:cNvSpPr/>
          <p:nvPr/>
        </p:nvSpPr>
        <p:spPr>
          <a:xfrm>
            <a:off x="3366279" y="6532868"/>
            <a:ext cx="1024006" cy="26737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</a:p>
          <a:p>
            <a:pPr algn="ctr"/>
            <a:r>
              <a:rPr lang="en-US" altLang="ko-KR" sz="1000" dirty="0"/>
              <a:t>750Ti</a:t>
            </a:r>
            <a:endParaRPr lang="ko-KR" altLang="en-US" sz="1000" dirty="0"/>
          </a:p>
        </p:txBody>
      </p:sp>
      <p:sp>
        <p:nvSpPr>
          <p:cNvPr id="83" name="평행 사변형 82">
            <a:extLst>
              <a:ext uri="{FF2B5EF4-FFF2-40B4-BE49-F238E27FC236}">
                <a16:creationId xmlns:a16="http://schemas.microsoft.com/office/drawing/2014/main" id="{59853912-4541-4829-98D3-5F5089DEB551}"/>
              </a:ext>
            </a:extLst>
          </p:cNvPr>
          <p:cNvSpPr/>
          <p:nvPr/>
        </p:nvSpPr>
        <p:spPr>
          <a:xfrm>
            <a:off x="4742939" y="5012783"/>
            <a:ext cx="1024006" cy="267375"/>
          </a:xfrm>
          <a:prstGeom prst="parallelogram">
            <a:avLst/>
          </a:prstGeom>
          <a:solidFill>
            <a:srgbClr val="4F81BD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GPU</a:t>
            </a:r>
            <a:endParaRPr lang="ko-KR" altLang="en-US" sz="1000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67FA01C-C01D-4B3B-87BA-0AEC77398E31}"/>
              </a:ext>
            </a:extLst>
          </p:cNvPr>
          <p:cNvSpPr/>
          <p:nvPr/>
        </p:nvSpPr>
        <p:spPr>
          <a:xfrm>
            <a:off x="337031" y="2003836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Metallb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01D38FA-F9E6-48D4-8C1B-1A2611222511}"/>
              </a:ext>
            </a:extLst>
          </p:cNvPr>
          <p:cNvSpPr/>
          <p:nvPr/>
        </p:nvSpPr>
        <p:spPr>
          <a:xfrm>
            <a:off x="1850943" y="2001699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NFS-Provisioner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정육면체 85">
            <a:extLst>
              <a:ext uri="{FF2B5EF4-FFF2-40B4-BE49-F238E27FC236}">
                <a16:creationId xmlns:a16="http://schemas.microsoft.com/office/drawing/2014/main" id="{1D5736E6-78C3-4FE5-8881-1BD2D03197AA}"/>
              </a:ext>
            </a:extLst>
          </p:cNvPr>
          <p:cNvSpPr/>
          <p:nvPr/>
        </p:nvSpPr>
        <p:spPr>
          <a:xfrm>
            <a:off x="395606" y="2098710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정육면체 86">
            <a:extLst>
              <a:ext uri="{FF2B5EF4-FFF2-40B4-BE49-F238E27FC236}">
                <a16:creationId xmlns:a16="http://schemas.microsoft.com/office/drawing/2014/main" id="{564DD4CC-FBF0-42B9-9A07-E5B9EEAEFED0}"/>
              </a:ext>
            </a:extLst>
          </p:cNvPr>
          <p:cNvSpPr/>
          <p:nvPr/>
        </p:nvSpPr>
        <p:spPr>
          <a:xfrm>
            <a:off x="1964101" y="2113541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1D5E5F2-DD67-4759-AFF0-4F64ED8E42A4}"/>
              </a:ext>
            </a:extLst>
          </p:cNvPr>
          <p:cNvSpPr/>
          <p:nvPr/>
        </p:nvSpPr>
        <p:spPr>
          <a:xfrm>
            <a:off x="3996002" y="1404428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Metallb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E55733B-37D8-4235-9B32-241A8536853F}"/>
              </a:ext>
            </a:extLst>
          </p:cNvPr>
          <p:cNvSpPr/>
          <p:nvPr/>
        </p:nvSpPr>
        <p:spPr>
          <a:xfrm>
            <a:off x="5509914" y="1402291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NFS-Provisioner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정육면체 89">
            <a:extLst>
              <a:ext uri="{FF2B5EF4-FFF2-40B4-BE49-F238E27FC236}">
                <a16:creationId xmlns:a16="http://schemas.microsoft.com/office/drawing/2014/main" id="{3408A046-C19B-48F0-BBFF-EA0F6D53CF81}"/>
              </a:ext>
            </a:extLst>
          </p:cNvPr>
          <p:cNvSpPr/>
          <p:nvPr/>
        </p:nvSpPr>
        <p:spPr>
          <a:xfrm>
            <a:off x="4054577" y="1499302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정육면체 90">
            <a:extLst>
              <a:ext uri="{FF2B5EF4-FFF2-40B4-BE49-F238E27FC236}">
                <a16:creationId xmlns:a16="http://schemas.microsoft.com/office/drawing/2014/main" id="{CC65CFE5-49AB-41B0-A7BD-83293528B06B}"/>
              </a:ext>
            </a:extLst>
          </p:cNvPr>
          <p:cNvSpPr/>
          <p:nvPr/>
        </p:nvSpPr>
        <p:spPr>
          <a:xfrm>
            <a:off x="5623072" y="1514133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3BC6D475-9C3D-4C31-AC70-100799DB140D}"/>
              </a:ext>
            </a:extLst>
          </p:cNvPr>
          <p:cNvSpPr/>
          <p:nvPr/>
        </p:nvSpPr>
        <p:spPr>
          <a:xfrm>
            <a:off x="290149" y="3648657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Metallb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0A5B24B-1D11-4BC9-9A8A-6A68085BDFDC}"/>
              </a:ext>
            </a:extLst>
          </p:cNvPr>
          <p:cNvSpPr/>
          <p:nvPr/>
        </p:nvSpPr>
        <p:spPr>
          <a:xfrm>
            <a:off x="1804061" y="3646520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NFS-Provisioner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정육면체 93">
            <a:extLst>
              <a:ext uri="{FF2B5EF4-FFF2-40B4-BE49-F238E27FC236}">
                <a16:creationId xmlns:a16="http://schemas.microsoft.com/office/drawing/2014/main" id="{48726A31-0232-4B82-9E46-913F5DEACAAE}"/>
              </a:ext>
            </a:extLst>
          </p:cNvPr>
          <p:cNvSpPr/>
          <p:nvPr/>
        </p:nvSpPr>
        <p:spPr>
          <a:xfrm>
            <a:off x="348724" y="3743531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정육면체 94">
            <a:extLst>
              <a:ext uri="{FF2B5EF4-FFF2-40B4-BE49-F238E27FC236}">
                <a16:creationId xmlns:a16="http://schemas.microsoft.com/office/drawing/2014/main" id="{9902CBA1-94EC-4B14-8576-3841E0C7B16B}"/>
              </a:ext>
            </a:extLst>
          </p:cNvPr>
          <p:cNvSpPr/>
          <p:nvPr/>
        </p:nvSpPr>
        <p:spPr>
          <a:xfrm>
            <a:off x="1917219" y="3758362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6AF34A6-BFF8-404D-8484-1ADB15A04777}"/>
              </a:ext>
            </a:extLst>
          </p:cNvPr>
          <p:cNvSpPr/>
          <p:nvPr/>
        </p:nvSpPr>
        <p:spPr>
          <a:xfrm>
            <a:off x="272680" y="5226682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Metallb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130A68D-0EC3-4090-A96B-399B1972B86B}"/>
              </a:ext>
            </a:extLst>
          </p:cNvPr>
          <p:cNvSpPr/>
          <p:nvPr/>
        </p:nvSpPr>
        <p:spPr>
          <a:xfrm>
            <a:off x="1786592" y="5224545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NFS-Provisioner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정육면체 97">
            <a:extLst>
              <a:ext uri="{FF2B5EF4-FFF2-40B4-BE49-F238E27FC236}">
                <a16:creationId xmlns:a16="http://schemas.microsoft.com/office/drawing/2014/main" id="{CF4457C5-A3DF-4B6A-81E9-C69628DB85FD}"/>
              </a:ext>
            </a:extLst>
          </p:cNvPr>
          <p:cNvSpPr/>
          <p:nvPr/>
        </p:nvSpPr>
        <p:spPr>
          <a:xfrm>
            <a:off x="331255" y="5321556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59BB81EE-ED15-41DB-9C90-E32A293A4FA5}"/>
              </a:ext>
            </a:extLst>
          </p:cNvPr>
          <p:cNvSpPr/>
          <p:nvPr/>
        </p:nvSpPr>
        <p:spPr>
          <a:xfrm>
            <a:off x="1899750" y="5336387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0550DD82-20C8-42AF-9754-C91048F1DF96}"/>
              </a:ext>
            </a:extLst>
          </p:cNvPr>
          <p:cNvSpPr/>
          <p:nvPr/>
        </p:nvSpPr>
        <p:spPr>
          <a:xfrm>
            <a:off x="7121031" y="5180892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Metallb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1FA6D28-3F22-438E-B7DF-C52DF9F97DFB}"/>
              </a:ext>
            </a:extLst>
          </p:cNvPr>
          <p:cNvSpPr/>
          <p:nvPr/>
        </p:nvSpPr>
        <p:spPr>
          <a:xfrm>
            <a:off x="8634943" y="5178755"/>
            <a:ext cx="1469472" cy="30619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NFS-Provisioner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04352780-53BF-4F4A-88AC-A07D639F5AE6}"/>
              </a:ext>
            </a:extLst>
          </p:cNvPr>
          <p:cNvSpPr/>
          <p:nvPr/>
        </p:nvSpPr>
        <p:spPr>
          <a:xfrm>
            <a:off x="7179606" y="5275766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B750DEE4-B87E-499C-BF6F-4362AB60C9E5}"/>
              </a:ext>
            </a:extLst>
          </p:cNvPr>
          <p:cNvSpPr/>
          <p:nvPr/>
        </p:nvSpPr>
        <p:spPr>
          <a:xfrm>
            <a:off x="8748101" y="5290597"/>
            <a:ext cx="122788" cy="113000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298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6CD7F7-FBD0-4BF7-B1EC-9614B3CBEFE3}"/>
              </a:ext>
            </a:extLst>
          </p:cNvPr>
          <p:cNvGrpSpPr/>
          <p:nvPr/>
        </p:nvGrpSpPr>
        <p:grpSpPr>
          <a:xfrm>
            <a:off x="538551" y="1933922"/>
            <a:ext cx="7995368" cy="4692341"/>
            <a:chOff x="479376" y="1412776"/>
            <a:chExt cx="9867576" cy="59164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471F9B-F3A0-4980-9476-67B0D0D59BF2}"/>
                </a:ext>
              </a:extLst>
            </p:cNvPr>
            <p:cNvSpPr/>
            <p:nvPr/>
          </p:nvSpPr>
          <p:spPr>
            <a:xfrm>
              <a:off x="2564222" y="3400859"/>
              <a:ext cx="5889429" cy="17848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A6AE05-9543-43E1-BC7B-A005931E941F}"/>
                </a:ext>
              </a:extLst>
            </p:cNvPr>
            <p:cNvSpPr/>
            <p:nvPr/>
          </p:nvSpPr>
          <p:spPr>
            <a:xfrm>
              <a:off x="665914" y="4825595"/>
              <a:ext cx="1241826" cy="3281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MP4,MOV,AVI Files</a:t>
              </a:r>
              <a:endParaRPr lang="ko-KR" altLang="en-US" sz="8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1076418-FE9E-49B3-9FE3-883C10E1832D}"/>
                </a:ext>
              </a:extLst>
            </p:cNvPr>
            <p:cNvSpPr/>
            <p:nvPr/>
          </p:nvSpPr>
          <p:spPr>
            <a:xfrm>
              <a:off x="4847676" y="3781604"/>
              <a:ext cx="1336430" cy="4220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AVIToMP4</a:t>
              </a:r>
            </a:p>
            <a:p>
              <a:pPr algn="ctr"/>
              <a:r>
                <a:rPr lang="en-US" altLang="ko-KR" sz="800" dirty="0"/>
                <a:t>Convertor</a:t>
              </a:r>
              <a:endParaRPr lang="ko-KR" altLang="en-US" sz="8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8B00BA4-6731-4F2D-92E6-76391227F5E8}"/>
                </a:ext>
              </a:extLst>
            </p:cNvPr>
            <p:cNvSpPr/>
            <p:nvPr/>
          </p:nvSpPr>
          <p:spPr>
            <a:xfrm>
              <a:off x="6941889" y="4010333"/>
              <a:ext cx="1336430" cy="4220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MP4ToMP3 Convertor</a:t>
              </a:r>
              <a:endParaRPr lang="ko-KR" altLang="en-US" sz="800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BC443AA-EF0E-4192-B698-F86675DBC2E6}"/>
                </a:ext>
              </a:extLst>
            </p:cNvPr>
            <p:cNvSpPr/>
            <p:nvPr/>
          </p:nvSpPr>
          <p:spPr>
            <a:xfrm>
              <a:off x="2791185" y="3767736"/>
              <a:ext cx="1336430" cy="42203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Request Job</a:t>
              </a:r>
              <a:endParaRPr lang="ko-KR" altLang="en-US" sz="8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42930C-179D-45BB-88F7-7CB0EE4C04CB}"/>
                </a:ext>
              </a:extLst>
            </p:cNvPr>
            <p:cNvSpPr/>
            <p:nvPr/>
          </p:nvSpPr>
          <p:spPr>
            <a:xfrm>
              <a:off x="4996749" y="5361936"/>
              <a:ext cx="1077684" cy="3568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NFS</a:t>
              </a:r>
            </a:p>
            <a:p>
              <a:pPr algn="ctr"/>
              <a:r>
                <a:rPr lang="en-US" altLang="ko-KR" sz="800" dirty="0"/>
                <a:t>/app/</a:t>
              </a:r>
              <a:r>
                <a:rPr lang="en-US" altLang="ko-KR" sz="800" dirty="0" err="1"/>
                <a:t>tmp</a:t>
              </a:r>
              <a:endParaRPr lang="ko-KR" altLang="en-US" sz="8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41F3B5-7E87-4BD3-A377-78ED596AB875}"/>
                </a:ext>
              </a:extLst>
            </p:cNvPr>
            <p:cNvSpPr/>
            <p:nvPr/>
          </p:nvSpPr>
          <p:spPr>
            <a:xfrm>
              <a:off x="5611066" y="5827327"/>
              <a:ext cx="733925" cy="3275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 err="1"/>
                <a:t>request_id</a:t>
              </a:r>
              <a:endParaRPr lang="ko-KR" altLang="en-US" sz="800" dirty="0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D07F167-A3D6-468A-91BA-E6D475151BD1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 rot="16200000" flipH="1">
              <a:off x="5437182" y="5817233"/>
              <a:ext cx="272293" cy="7547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6A4A47-0200-470B-9D38-0FCB67D1507F}"/>
                </a:ext>
              </a:extLst>
            </p:cNvPr>
            <p:cNvSpPr/>
            <p:nvPr/>
          </p:nvSpPr>
          <p:spPr>
            <a:xfrm>
              <a:off x="6179547" y="6269736"/>
              <a:ext cx="733925" cy="3275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source</a:t>
              </a:r>
              <a:endParaRPr lang="ko-KR" altLang="en-US" sz="800" dirty="0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C7B55347-F3F7-4FA8-AF88-B9F073128904}"/>
                </a:ext>
              </a:extLst>
            </p:cNvPr>
            <p:cNvCxnSpPr>
              <a:cxnSpLocks/>
              <a:stCxn id="17" idx="2"/>
              <a:endCxn id="19" idx="1"/>
            </p:cNvCxnSpPr>
            <p:nvPr/>
          </p:nvCxnSpPr>
          <p:spPr>
            <a:xfrm rot="16200000" flipH="1">
              <a:off x="5939478" y="6193458"/>
              <a:ext cx="278619" cy="20151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DBA6705-71CF-4CFE-B208-8742B0023B95}"/>
                </a:ext>
              </a:extLst>
            </p:cNvPr>
            <p:cNvSpPr/>
            <p:nvPr/>
          </p:nvSpPr>
          <p:spPr>
            <a:xfrm>
              <a:off x="4291805" y="3989296"/>
              <a:ext cx="391681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B3D134F-E6B6-487D-8F6B-4D7BE2EBECB7}"/>
                </a:ext>
              </a:extLst>
            </p:cNvPr>
            <p:cNvSpPr/>
            <p:nvPr/>
          </p:nvSpPr>
          <p:spPr>
            <a:xfrm>
              <a:off x="6346549" y="3997460"/>
              <a:ext cx="391681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AD99225-801D-480C-ACC5-838C6A3ACA4F}"/>
                </a:ext>
              </a:extLst>
            </p:cNvPr>
            <p:cNvSpPr/>
            <p:nvPr/>
          </p:nvSpPr>
          <p:spPr>
            <a:xfrm>
              <a:off x="2791185" y="4262913"/>
              <a:ext cx="1336430" cy="42203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Request AVIToMP4</a:t>
              </a:r>
            </a:p>
            <a:p>
              <a:pPr algn="ctr"/>
              <a:r>
                <a:rPr lang="en-US" altLang="ko-KR" sz="800" dirty="0"/>
                <a:t>Convertor</a:t>
              </a:r>
              <a:endParaRPr lang="ko-KR" altLang="en-US" sz="800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EE3A1B-E698-4164-BE1C-2F629D697DC1}"/>
                </a:ext>
              </a:extLst>
            </p:cNvPr>
            <p:cNvSpPr/>
            <p:nvPr/>
          </p:nvSpPr>
          <p:spPr>
            <a:xfrm>
              <a:off x="4847676" y="4274793"/>
              <a:ext cx="1336430" cy="42203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Request MP4ToMP3 Convertor</a:t>
              </a:r>
              <a:endParaRPr lang="ko-KR" altLang="en-US" sz="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E06B0-7639-4A67-8021-65B6FA3ABE52}"/>
                </a:ext>
              </a:extLst>
            </p:cNvPr>
            <p:cNvSpPr txBox="1"/>
            <p:nvPr/>
          </p:nvSpPr>
          <p:spPr>
            <a:xfrm>
              <a:off x="4790947" y="2823130"/>
              <a:ext cx="1767075" cy="388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mp4_convertor</a:t>
              </a:r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026218-588B-4442-BFF2-14D1E534513B}"/>
                </a:ext>
              </a:extLst>
            </p:cNvPr>
            <p:cNvSpPr txBox="1"/>
            <p:nvPr/>
          </p:nvSpPr>
          <p:spPr>
            <a:xfrm>
              <a:off x="2433257" y="2657832"/>
              <a:ext cx="2400757" cy="65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request_receiver</a:t>
              </a:r>
              <a:endParaRPr lang="en-US" altLang="ko-KR" sz="1400" dirty="0"/>
            </a:p>
            <a:p>
              <a:r>
                <a:rPr lang="en-US" altLang="ko-KR" sz="1400" dirty="0"/>
                <a:t>(mp3-front-server)</a:t>
              </a:r>
              <a:endParaRPr lang="ko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74A467-734C-4F05-8CA2-C5DE03AB47B9}"/>
                </a:ext>
              </a:extLst>
            </p:cNvPr>
            <p:cNvSpPr txBox="1"/>
            <p:nvPr/>
          </p:nvSpPr>
          <p:spPr>
            <a:xfrm>
              <a:off x="6702209" y="2823130"/>
              <a:ext cx="1767075" cy="388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mp3_convertor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4DB740-7DEF-4B65-8AB6-A5198EABE4D0}"/>
                </a:ext>
              </a:extLst>
            </p:cNvPr>
            <p:cNvSpPr txBox="1"/>
            <p:nvPr/>
          </p:nvSpPr>
          <p:spPr>
            <a:xfrm>
              <a:off x="479376" y="1412776"/>
              <a:ext cx="3126213" cy="504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AVI2MP3 Convertor </a:t>
              </a:r>
              <a:endParaRPr lang="ko-KR" altLang="en-US" sz="2000" b="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9C069D5-C4CD-4A9C-A451-A191127D77ED}"/>
                </a:ext>
              </a:extLst>
            </p:cNvPr>
            <p:cNvSpPr/>
            <p:nvPr/>
          </p:nvSpPr>
          <p:spPr>
            <a:xfrm>
              <a:off x="661428" y="2094591"/>
              <a:ext cx="306869" cy="328194"/>
            </a:xfrm>
            <a:prstGeom prst="ellipse">
              <a:avLst/>
            </a:prstGeom>
            <a:solidFill>
              <a:srgbClr val="C0504D"/>
            </a:solidFill>
            <a:ln w="47625" cap="flat" cmpd="dbl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1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30" name="Picture 2" descr="Movie Clapper Open - Free cinema icons">
              <a:extLst>
                <a:ext uri="{FF2B5EF4-FFF2-40B4-BE49-F238E27FC236}">
                  <a16:creationId xmlns:a16="http://schemas.microsoft.com/office/drawing/2014/main" id="{BC839713-CAF0-420B-A228-27C1A9A8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57" y="3350438"/>
              <a:ext cx="1501140" cy="13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883345-7A89-41D6-8306-DA234C82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0133" y="3405635"/>
              <a:ext cx="1236819" cy="1581506"/>
            </a:xfrm>
            <a:prstGeom prst="rect">
              <a:avLst/>
            </a:prstGeom>
          </p:spPr>
        </p:pic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529B6482-2D88-4DE4-AA4F-5A92B1BECF85}"/>
                </a:ext>
              </a:extLst>
            </p:cNvPr>
            <p:cNvSpPr/>
            <p:nvPr/>
          </p:nvSpPr>
          <p:spPr>
            <a:xfrm>
              <a:off x="2071124" y="4018185"/>
              <a:ext cx="391681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D79A3E8F-2283-4051-89A4-7A4DADAE918F}"/>
                </a:ext>
              </a:extLst>
            </p:cNvPr>
            <p:cNvSpPr/>
            <p:nvPr/>
          </p:nvSpPr>
          <p:spPr>
            <a:xfrm>
              <a:off x="8616094" y="3997785"/>
              <a:ext cx="391681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5A0495-A86F-4A47-B5F5-3CE9D72F0C65}"/>
                </a:ext>
              </a:extLst>
            </p:cNvPr>
            <p:cNvSpPr/>
            <p:nvPr/>
          </p:nvSpPr>
          <p:spPr>
            <a:xfrm>
              <a:off x="6179547" y="6644780"/>
              <a:ext cx="733925" cy="3275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mp4</a:t>
              </a:r>
              <a:endParaRPr lang="ko-KR" altLang="en-US" sz="800" dirty="0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7440EBC-AEC2-4E1E-8F48-EB683392CD28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rot="16200000" flipH="1">
              <a:off x="5939478" y="6568502"/>
              <a:ext cx="278619" cy="20151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AC8AD9-3A14-4E5B-870F-EB4929A59909}"/>
                </a:ext>
              </a:extLst>
            </p:cNvPr>
            <p:cNvSpPr/>
            <p:nvPr/>
          </p:nvSpPr>
          <p:spPr>
            <a:xfrm>
              <a:off x="6179547" y="7001672"/>
              <a:ext cx="733925" cy="3275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/>
                <a:t>mp3</a:t>
              </a:r>
              <a:endParaRPr lang="ko-KR" altLang="en-US" sz="800" dirty="0"/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61849E7A-64D9-4171-83D7-8AA05F75B5BC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rot="16200000" flipH="1">
              <a:off x="5704333" y="6690249"/>
              <a:ext cx="748909" cy="20151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42AC58-B456-4717-B223-E934CF5D06CF}"/>
                </a:ext>
              </a:extLst>
            </p:cNvPr>
            <p:cNvSpPr txBox="1"/>
            <p:nvPr/>
          </p:nvSpPr>
          <p:spPr>
            <a:xfrm>
              <a:off x="1072723" y="2097122"/>
              <a:ext cx="2368117" cy="349262"/>
            </a:xfrm>
            <a:custGeom>
              <a:avLst/>
              <a:gdLst>
                <a:gd name="connsiteX0" fmla="*/ 0 w 1491499"/>
                <a:gd name="connsiteY0" fmla="*/ 0 h 338554"/>
                <a:gd name="connsiteX1" fmla="*/ 1491499 w 1491499"/>
                <a:gd name="connsiteY1" fmla="*/ 0 h 338554"/>
                <a:gd name="connsiteX2" fmla="*/ 1491499 w 1491499"/>
                <a:gd name="connsiteY2" fmla="*/ 338554 h 338554"/>
                <a:gd name="connsiteX3" fmla="*/ 0 w 1491499"/>
                <a:gd name="connsiteY3" fmla="*/ 338554 h 338554"/>
                <a:gd name="connsiteX4" fmla="*/ 0 w 1491499"/>
                <a:gd name="connsiteY4" fmla="*/ 0 h 338554"/>
                <a:gd name="connsiteX0" fmla="*/ 0 w 2253499"/>
                <a:gd name="connsiteY0" fmla="*/ 0 h 361414"/>
                <a:gd name="connsiteX1" fmla="*/ 1491499 w 2253499"/>
                <a:gd name="connsiteY1" fmla="*/ 0 h 361414"/>
                <a:gd name="connsiteX2" fmla="*/ 2253499 w 2253499"/>
                <a:gd name="connsiteY2" fmla="*/ 361414 h 361414"/>
                <a:gd name="connsiteX3" fmla="*/ 0 w 2253499"/>
                <a:gd name="connsiteY3" fmla="*/ 338554 h 361414"/>
                <a:gd name="connsiteX4" fmla="*/ 0 w 2253499"/>
                <a:gd name="connsiteY4" fmla="*/ 0 h 361414"/>
                <a:gd name="connsiteX0" fmla="*/ 0 w 2253499"/>
                <a:gd name="connsiteY0" fmla="*/ 0 h 346174"/>
                <a:gd name="connsiteX1" fmla="*/ 1491499 w 2253499"/>
                <a:gd name="connsiteY1" fmla="*/ 0 h 346174"/>
                <a:gd name="connsiteX2" fmla="*/ 2253499 w 2253499"/>
                <a:gd name="connsiteY2" fmla="*/ 346174 h 346174"/>
                <a:gd name="connsiteX3" fmla="*/ 0 w 2253499"/>
                <a:gd name="connsiteY3" fmla="*/ 338554 h 346174"/>
                <a:gd name="connsiteX4" fmla="*/ 0 w 2253499"/>
                <a:gd name="connsiteY4" fmla="*/ 0 h 34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3499" h="346174">
                  <a:moveTo>
                    <a:pt x="0" y="0"/>
                  </a:moveTo>
                  <a:lnTo>
                    <a:pt x="1491499" y="0"/>
                  </a:lnTo>
                  <a:lnTo>
                    <a:pt x="2253499" y="34617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Mono Version</a:t>
              </a:r>
              <a:endParaRPr lang="ko-KR" altLang="en-US" sz="12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33CECC-1809-4004-BF55-EAFBD2ED53DD}"/>
              </a:ext>
            </a:extLst>
          </p:cNvPr>
          <p:cNvSpPr/>
          <p:nvPr/>
        </p:nvSpPr>
        <p:spPr>
          <a:xfrm>
            <a:off x="406248" y="1266700"/>
            <a:ext cx="780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클라우드 </a:t>
            </a:r>
            <a:r>
              <a:rPr lang="ko-KR" altLang="en-US" sz="2000" b="1" dirty="0" err="1"/>
              <a:t>엣지</a:t>
            </a:r>
            <a:r>
              <a:rPr lang="ko-KR" altLang="en-US" sz="2000" b="1" dirty="0"/>
              <a:t> 실행 환경 지원 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종 </a:t>
            </a:r>
            <a:r>
              <a:rPr lang="en-US" altLang="ko-KR" sz="2000" b="1" dirty="0"/>
              <a:t>(Mono/Micro Services/</a:t>
            </a:r>
            <a:r>
              <a:rPr lang="en-US" altLang="ko-KR" sz="2000" b="1" dirty="0" err="1"/>
              <a:t>FaaS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653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플랫폼 내 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GS-Scheduler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포지셔닝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CDD418-ACBC-4E67-8E4F-1F762A82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1100907"/>
            <a:ext cx="10441160" cy="5659199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3935760" y="5732153"/>
            <a:ext cx="2088232" cy="480219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53834C-89A2-4C75-88F8-33E09F0F195C}"/>
              </a:ext>
            </a:extLst>
          </p:cNvPr>
          <p:cNvGrpSpPr/>
          <p:nvPr/>
        </p:nvGrpSpPr>
        <p:grpSpPr>
          <a:xfrm>
            <a:off x="433158" y="1916832"/>
            <a:ext cx="9310541" cy="4210857"/>
            <a:chOff x="288595" y="317054"/>
            <a:chExt cx="11301522" cy="57386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E33F138-8780-4A83-99E2-DC0DDF958A24}"/>
                </a:ext>
              </a:extLst>
            </p:cNvPr>
            <p:cNvSpPr/>
            <p:nvPr/>
          </p:nvSpPr>
          <p:spPr>
            <a:xfrm>
              <a:off x="2399580" y="2281848"/>
              <a:ext cx="1995854" cy="178483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36FC6E-2120-4860-8E2E-77E01EA9544E}"/>
                </a:ext>
              </a:extLst>
            </p:cNvPr>
            <p:cNvSpPr/>
            <p:nvPr/>
          </p:nvSpPr>
          <p:spPr>
            <a:xfrm>
              <a:off x="418252" y="3739665"/>
              <a:ext cx="1241826" cy="32819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MP4,MOV,AVI Files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26767A-D40F-43E0-93D5-5CEFAA4D8E18}"/>
                </a:ext>
              </a:extLst>
            </p:cNvPr>
            <p:cNvSpPr/>
            <p:nvPr/>
          </p:nvSpPr>
          <p:spPr>
            <a:xfrm>
              <a:off x="7662288" y="2264508"/>
              <a:ext cx="1995854" cy="178483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E46E30-0CE6-496A-B188-1C866FA5A901}"/>
                </a:ext>
              </a:extLst>
            </p:cNvPr>
            <p:cNvSpPr/>
            <p:nvPr/>
          </p:nvSpPr>
          <p:spPr>
            <a:xfrm>
              <a:off x="4971172" y="2281848"/>
              <a:ext cx="1995854" cy="178483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56DD10-445A-4B5D-B03D-70CCE3B607A6}"/>
                </a:ext>
              </a:extLst>
            </p:cNvPr>
            <p:cNvSpPr/>
            <p:nvPr/>
          </p:nvSpPr>
          <p:spPr>
            <a:xfrm>
              <a:off x="5284237" y="2676773"/>
              <a:ext cx="1336430" cy="422031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AVIToMP4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Convertor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B872367-6D25-4290-8140-E68A217C0EB2}"/>
                </a:ext>
              </a:extLst>
            </p:cNvPr>
            <p:cNvSpPr/>
            <p:nvPr/>
          </p:nvSpPr>
          <p:spPr>
            <a:xfrm>
              <a:off x="7992001" y="2683560"/>
              <a:ext cx="1336430" cy="422031"/>
            </a:xfrm>
            <a:prstGeom prst="round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MP4ToMP3 Convertor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04FC69C-EB3D-4138-ACF4-FB55BF723DD2}"/>
                </a:ext>
              </a:extLst>
            </p:cNvPr>
            <p:cNvSpPr/>
            <p:nvPr/>
          </p:nvSpPr>
          <p:spPr>
            <a:xfrm>
              <a:off x="2727154" y="2672014"/>
              <a:ext cx="1336430" cy="42203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 Job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B16CD1-8323-4F68-86DB-C144D2CB53E7}"/>
                </a:ext>
              </a:extLst>
            </p:cNvPr>
            <p:cNvSpPr/>
            <p:nvPr/>
          </p:nvSpPr>
          <p:spPr>
            <a:xfrm>
              <a:off x="2386808" y="4302547"/>
              <a:ext cx="1077684" cy="356889"/>
            </a:xfrm>
            <a:prstGeom prst="rect">
              <a:avLst/>
            </a:prstGeom>
            <a:gradFill rotWithShape="1">
              <a:gsLst>
                <a:gs pos="0">
                  <a:srgbClr val="4F81BD">
                    <a:satMod val="103000"/>
                    <a:lumMod val="102000"/>
                    <a:tint val="94000"/>
                  </a:srgbClr>
                </a:gs>
                <a:gs pos="50000">
                  <a:srgbClr val="4F81BD">
                    <a:satMod val="110000"/>
                    <a:lumMod val="100000"/>
                    <a:shade val="100000"/>
                  </a:srgbClr>
                </a:gs>
                <a:gs pos="100000">
                  <a:srgbClr val="4F81BD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NFS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/app/</a:t>
              </a: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tmp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2AC8A5-4728-49F0-822A-330C7FD70F17}"/>
                </a:ext>
              </a:extLst>
            </p:cNvPr>
            <p:cNvSpPr/>
            <p:nvPr/>
          </p:nvSpPr>
          <p:spPr>
            <a:xfrm>
              <a:off x="3001125" y="4767938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request_id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AF7695F2-74AD-4410-8EC4-41DCCA6A4535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27241" y="4757844"/>
              <a:ext cx="272293" cy="75475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2415B1-321C-4CA6-B906-C1A5F942EBDE}"/>
                </a:ext>
              </a:extLst>
            </p:cNvPr>
            <p:cNvSpPr/>
            <p:nvPr/>
          </p:nvSpPr>
          <p:spPr>
            <a:xfrm>
              <a:off x="3569606" y="5210347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source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B330E92-67AE-496D-B8C8-39B6FF19DA2D}"/>
                </a:ext>
              </a:extLst>
            </p:cNvPr>
            <p:cNvCxnSpPr>
              <a:cxnSpLocks/>
              <a:stCxn id="13" idx="2"/>
              <a:endCxn id="15" idx="1"/>
            </p:cNvCxnSpPr>
            <p:nvPr/>
          </p:nvCxnSpPr>
          <p:spPr>
            <a:xfrm rot="16200000" flipH="1">
              <a:off x="3329537" y="5134069"/>
              <a:ext cx="278619" cy="201517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F1999F-2110-4866-A852-C36E78AF1FE3}"/>
                </a:ext>
              </a:extLst>
            </p:cNvPr>
            <p:cNvSpPr/>
            <p:nvPr/>
          </p:nvSpPr>
          <p:spPr>
            <a:xfrm>
              <a:off x="4971172" y="4350010"/>
              <a:ext cx="817326" cy="356889"/>
            </a:xfrm>
            <a:prstGeom prst="rect">
              <a:avLst/>
            </a:prstGeom>
            <a:gradFill rotWithShape="1">
              <a:gsLst>
                <a:gs pos="0">
                  <a:srgbClr val="4F81BD">
                    <a:satMod val="103000"/>
                    <a:lumMod val="102000"/>
                    <a:tint val="94000"/>
                  </a:srgbClr>
                </a:gs>
                <a:gs pos="50000">
                  <a:srgbClr val="4F81BD">
                    <a:satMod val="110000"/>
                    <a:lumMod val="100000"/>
                    <a:shade val="100000"/>
                  </a:srgbClr>
                </a:gs>
                <a:gs pos="100000">
                  <a:srgbClr val="4F81BD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NFS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A5E703-AD47-4833-9479-F5CC5DEABD16}"/>
                </a:ext>
              </a:extLst>
            </p:cNvPr>
            <p:cNvSpPr/>
            <p:nvPr/>
          </p:nvSpPr>
          <p:spPr>
            <a:xfrm>
              <a:off x="5585489" y="4815401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request_id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280BCD8-9456-4133-A2B9-90EC49231335}"/>
                </a:ext>
              </a:extLst>
            </p:cNvPr>
            <p:cNvCxnSpPr>
              <a:stCxn id="17" idx="2"/>
              <a:endCxn id="18" idx="1"/>
            </p:cNvCxnSpPr>
            <p:nvPr/>
          </p:nvCxnSpPr>
          <p:spPr>
            <a:xfrm rot="16200000" flipH="1">
              <a:off x="5346516" y="4740217"/>
              <a:ext cx="272293" cy="205654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F22603-D77D-468D-B09D-1F12E9F3031F}"/>
                </a:ext>
              </a:extLst>
            </p:cNvPr>
            <p:cNvSpPr/>
            <p:nvPr/>
          </p:nvSpPr>
          <p:spPr>
            <a:xfrm>
              <a:off x="6153970" y="5257810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source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225544E5-2868-4866-929C-DBCF9F1CD4C6}"/>
                </a:ext>
              </a:extLst>
            </p:cNvPr>
            <p:cNvCxnSpPr>
              <a:cxnSpLocks/>
              <a:stCxn id="18" idx="2"/>
              <a:endCxn id="20" idx="1"/>
            </p:cNvCxnSpPr>
            <p:nvPr/>
          </p:nvCxnSpPr>
          <p:spPr>
            <a:xfrm rot="16200000" flipH="1">
              <a:off x="5913901" y="5181532"/>
              <a:ext cx="278619" cy="201517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95179D-4EA0-479E-B888-B75F923A0ACB}"/>
                </a:ext>
              </a:extLst>
            </p:cNvPr>
            <p:cNvSpPr/>
            <p:nvPr/>
          </p:nvSpPr>
          <p:spPr>
            <a:xfrm>
              <a:off x="6153970" y="5728100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mp4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1DE4173-CAEF-41DC-89FC-B3DB0E6FFD29}"/>
                </a:ext>
              </a:extLst>
            </p:cNvPr>
            <p:cNvCxnSpPr>
              <a:cxnSpLocks/>
              <a:stCxn id="18" idx="2"/>
              <a:endCxn id="22" idx="1"/>
            </p:cNvCxnSpPr>
            <p:nvPr/>
          </p:nvCxnSpPr>
          <p:spPr>
            <a:xfrm rot="16200000" flipH="1">
              <a:off x="5678756" y="5416677"/>
              <a:ext cx="748909" cy="201517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B3DF47-A201-4D28-9F35-FF4B8A87569C}"/>
                </a:ext>
              </a:extLst>
            </p:cNvPr>
            <p:cNvSpPr/>
            <p:nvPr/>
          </p:nvSpPr>
          <p:spPr>
            <a:xfrm>
              <a:off x="7674676" y="4341288"/>
              <a:ext cx="817326" cy="356889"/>
            </a:xfrm>
            <a:prstGeom prst="rect">
              <a:avLst/>
            </a:prstGeom>
            <a:gradFill rotWithShape="1">
              <a:gsLst>
                <a:gs pos="0">
                  <a:srgbClr val="4F81BD">
                    <a:satMod val="103000"/>
                    <a:lumMod val="102000"/>
                    <a:tint val="94000"/>
                  </a:srgbClr>
                </a:gs>
                <a:gs pos="50000">
                  <a:srgbClr val="4F81BD">
                    <a:satMod val="110000"/>
                    <a:lumMod val="100000"/>
                    <a:shade val="100000"/>
                  </a:srgbClr>
                </a:gs>
                <a:gs pos="100000">
                  <a:srgbClr val="4F81BD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NFS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0645F7-74AB-41CC-90EF-A5C0E4AD72A4}"/>
                </a:ext>
              </a:extLst>
            </p:cNvPr>
            <p:cNvSpPr/>
            <p:nvPr/>
          </p:nvSpPr>
          <p:spPr>
            <a:xfrm>
              <a:off x="8288993" y="4806679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request_id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6FC40FA1-3229-4FB8-843B-2E7D6122B9F4}"/>
                </a:ext>
              </a:extLst>
            </p:cNvPr>
            <p:cNvCxnSpPr>
              <a:stCxn id="24" idx="2"/>
              <a:endCxn id="25" idx="1"/>
            </p:cNvCxnSpPr>
            <p:nvPr/>
          </p:nvCxnSpPr>
          <p:spPr>
            <a:xfrm rot="16200000" flipH="1">
              <a:off x="8050020" y="4731495"/>
              <a:ext cx="272293" cy="205654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744CB9-D4FB-44E2-A9D9-77776C4C91BC}"/>
                </a:ext>
              </a:extLst>
            </p:cNvPr>
            <p:cNvSpPr/>
            <p:nvPr/>
          </p:nvSpPr>
          <p:spPr>
            <a:xfrm>
              <a:off x="8857474" y="5249088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mp4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603C3BAD-84EC-493D-B23F-A0406630F70A}"/>
                </a:ext>
              </a:extLst>
            </p:cNvPr>
            <p:cNvCxnSpPr>
              <a:cxnSpLocks/>
              <a:stCxn id="25" idx="2"/>
              <a:endCxn id="27" idx="1"/>
            </p:cNvCxnSpPr>
            <p:nvPr/>
          </p:nvCxnSpPr>
          <p:spPr>
            <a:xfrm rot="16200000" flipH="1">
              <a:off x="8617405" y="5172810"/>
              <a:ext cx="278619" cy="201517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2C6BE4-78AA-48D0-91C3-7A110592C4E3}"/>
                </a:ext>
              </a:extLst>
            </p:cNvPr>
            <p:cNvSpPr/>
            <p:nvPr/>
          </p:nvSpPr>
          <p:spPr>
            <a:xfrm>
              <a:off x="8857474" y="5719378"/>
              <a:ext cx="733925" cy="32758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mp3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86F7FDAF-E961-46F1-8FC6-2DCF166F90D5}"/>
                </a:ext>
              </a:extLst>
            </p:cNvPr>
            <p:cNvCxnSpPr>
              <a:cxnSpLocks/>
              <a:stCxn id="25" idx="2"/>
              <a:endCxn id="29" idx="1"/>
            </p:cNvCxnSpPr>
            <p:nvPr/>
          </p:nvCxnSpPr>
          <p:spPr>
            <a:xfrm rot="16200000" flipH="1">
              <a:off x="8382260" y="5407955"/>
              <a:ext cx="748909" cy="201517"/>
            </a:xfrm>
            <a:prstGeom prst="bentConnector2">
              <a:avLst/>
            </a:prstGeom>
            <a:noFill/>
            <a:ln w="6350" cap="flat" cmpd="sng" algn="ctr">
              <a:solidFill>
                <a:srgbClr val="4F81BD"/>
              </a:solidFill>
              <a:prstDash val="solid"/>
              <a:miter lim="800000"/>
            </a:ln>
            <a:effectLst/>
          </p:spPr>
        </p:cxn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17C473D-0FB0-48B6-8672-BB5451A9264A}"/>
                </a:ext>
              </a:extLst>
            </p:cNvPr>
            <p:cNvSpPr/>
            <p:nvPr/>
          </p:nvSpPr>
          <p:spPr>
            <a:xfrm>
              <a:off x="4490158" y="2869683"/>
              <a:ext cx="391681" cy="484632"/>
            </a:xfrm>
            <a:prstGeom prst="righ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C589ED5C-68C5-475C-858F-CBA7C041CBAC}"/>
                </a:ext>
              </a:extLst>
            </p:cNvPr>
            <p:cNvSpPr/>
            <p:nvPr/>
          </p:nvSpPr>
          <p:spPr>
            <a:xfrm>
              <a:off x="7151083" y="2883029"/>
              <a:ext cx="391681" cy="484632"/>
            </a:xfrm>
            <a:prstGeom prst="righ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18D97C8-B90A-4D92-8142-81219C9214EA}"/>
                </a:ext>
              </a:extLst>
            </p:cNvPr>
            <p:cNvSpPr/>
            <p:nvPr/>
          </p:nvSpPr>
          <p:spPr>
            <a:xfrm>
              <a:off x="2727154" y="3167191"/>
              <a:ext cx="1336430" cy="422031"/>
            </a:xfrm>
            <a:prstGeom prst="round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 AVIToMP4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Convertor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2D7CB3E-B374-4ADD-8DE8-5237C2826185}"/>
                </a:ext>
              </a:extLst>
            </p:cNvPr>
            <p:cNvSpPr/>
            <p:nvPr/>
          </p:nvSpPr>
          <p:spPr>
            <a:xfrm>
              <a:off x="5284237" y="3169962"/>
              <a:ext cx="1336430" cy="422031"/>
            </a:xfrm>
            <a:prstGeom prst="roundRec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Request MP4ToMP3 Convertor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78BB0A-3363-47BA-AB41-0613A658FF52}"/>
                </a:ext>
              </a:extLst>
            </p:cNvPr>
            <p:cNvSpPr txBox="1"/>
            <p:nvPr/>
          </p:nvSpPr>
          <p:spPr>
            <a:xfrm>
              <a:off x="5215584" y="1746838"/>
              <a:ext cx="1710507" cy="419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mp4_convertor</a:t>
              </a:r>
              <a:endParaRPr kumimoji="0"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AAFDF-01D8-4AF4-BAD7-279729265CBC}"/>
                </a:ext>
              </a:extLst>
            </p:cNvPr>
            <p:cNvSpPr txBox="1"/>
            <p:nvPr/>
          </p:nvSpPr>
          <p:spPr>
            <a:xfrm>
              <a:off x="2553867" y="1618178"/>
              <a:ext cx="2400757" cy="71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request_receiver</a:t>
              </a:r>
              <a:endParaRPr kumimoji="0"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(mp3-front-server)</a:t>
              </a:r>
              <a:endParaRPr kumimoji="0"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16B7A-1DE3-44E6-8ACD-773706B7A129}"/>
                </a:ext>
              </a:extLst>
            </p:cNvPr>
            <p:cNvSpPr txBox="1"/>
            <p:nvPr/>
          </p:nvSpPr>
          <p:spPr>
            <a:xfrm>
              <a:off x="7931184" y="1750277"/>
              <a:ext cx="1710507" cy="419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mp3_convertor</a:t>
              </a:r>
              <a:endParaRPr kumimoji="0"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342846-5204-4F46-B930-DD688A91302E}"/>
                </a:ext>
              </a:extLst>
            </p:cNvPr>
            <p:cNvSpPr txBox="1"/>
            <p:nvPr/>
          </p:nvSpPr>
          <p:spPr>
            <a:xfrm>
              <a:off x="415346" y="317054"/>
              <a:ext cx="3280760" cy="54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AVI2MP3 Convertor </a:t>
              </a:r>
              <a:endParaRPr kumimoji="0"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F89583B-3E18-4449-973C-E8ED633F3E2A}"/>
                </a:ext>
              </a:extLst>
            </p:cNvPr>
            <p:cNvSpPr/>
            <p:nvPr/>
          </p:nvSpPr>
          <p:spPr>
            <a:xfrm>
              <a:off x="415345" y="1044589"/>
              <a:ext cx="306869" cy="328194"/>
            </a:xfrm>
            <a:prstGeom prst="ellipse">
              <a:avLst/>
            </a:prstGeom>
            <a:solidFill>
              <a:srgbClr val="9BBB59"/>
            </a:solidFill>
            <a:ln w="47625" cap="flat" cmpd="dbl" algn="ctr">
              <a:solidFill>
                <a:srgbClr val="9BBB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dirty="0">
                  <a:solidFill>
                    <a:prstClr val="white"/>
                  </a:solidFill>
                  <a:latin typeface="나눔고딕"/>
                  <a:ea typeface="맑은 고딕" panose="020B0503020000020004" pitchFamily="50" charset="-127"/>
                </a:rPr>
                <a:t>2</a:t>
              </a:r>
              <a:endParaRPr kumimoji="0" lang="ko-KR" altLang="en-US" sz="1100" kern="0" dirty="0">
                <a:solidFill>
                  <a:prstClr val="white"/>
                </a:solidFill>
                <a:latin typeface="나눔고딕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2C7A479-C489-469B-B74F-6E346800B3F1}"/>
                </a:ext>
              </a:extLst>
            </p:cNvPr>
            <p:cNvSpPr/>
            <p:nvPr/>
          </p:nvSpPr>
          <p:spPr>
            <a:xfrm>
              <a:off x="2246998" y="1784451"/>
              <a:ext cx="306869" cy="328194"/>
            </a:xfrm>
            <a:prstGeom prst="ellipse">
              <a:avLst/>
            </a:prstGeom>
            <a:solidFill>
              <a:srgbClr val="9BBB59"/>
            </a:solidFill>
            <a:ln w="12700" cap="flat" cmpd="sng" algn="ctr">
              <a:solidFill>
                <a:srgbClr val="9BBB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dirty="0">
                  <a:solidFill>
                    <a:prstClr val="white"/>
                  </a:solidFill>
                  <a:latin typeface="나눔고딕"/>
                  <a:ea typeface="맑은 고딕" panose="020B0503020000020004" pitchFamily="50" charset="-127"/>
                </a:rPr>
                <a:t>1</a:t>
              </a:r>
              <a:endParaRPr kumimoji="0" lang="ko-KR" altLang="en-US" sz="1100" kern="0" dirty="0">
                <a:solidFill>
                  <a:prstClr val="white"/>
                </a:solidFill>
                <a:latin typeface="나눔고딕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465D32-D343-4325-B9AE-D13E0084C7AF}"/>
                </a:ext>
              </a:extLst>
            </p:cNvPr>
            <p:cNvSpPr/>
            <p:nvPr/>
          </p:nvSpPr>
          <p:spPr>
            <a:xfrm>
              <a:off x="4937986" y="1819392"/>
              <a:ext cx="306869" cy="328194"/>
            </a:xfrm>
            <a:prstGeom prst="ellipse">
              <a:avLst/>
            </a:prstGeom>
            <a:solidFill>
              <a:srgbClr val="9BBB59"/>
            </a:solidFill>
            <a:ln w="12700" cap="flat" cmpd="sng" algn="ctr">
              <a:solidFill>
                <a:srgbClr val="9BBB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dirty="0">
                  <a:solidFill>
                    <a:prstClr val="white"/>
                  </a:solidFill>
                  <a:latin typeface="나눔고딕"/>
                  <a:ea typeface="맑은 고딕" panose="020B0503020000020004" pitchFamily="50" charset="-127"/>
                </a:rPr>
                <a:t>2</a:t>
              </a:r>
              <a:endParaRPr kumimoji="0" lang="ko-KR" altLang="en-US" sz="1100" kern="0" dirty="0">
                <a:solidFill>
                  <a:prstClr val="white"/>
                </a:solidFill>
                <a:latin typeface="나눔고딕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DBD66CF-4BC4-47D7-9679-10DEC6F9BC62}"/>
                </a:ext>
              </a:extLst>
            </p:cNvPr>
            <p:cNvSpPr/>
            <p:nvPr/>
          </p:nvSpPr>
          <p:spPr>
            <a:xfrm>
              <a:off x="7674676" y="1802652"/>
              <a:ext cx="306869" cy="328194"/>
            </a:xfrm>
            <a:prstGeom prst="ellipse">
              <a:avLst/>
            </a:prstGeom>
            <a:solidFill>
              <a:srgbClr val="9BBB59"/>
            </a:solidFill>
            <a:ln w="12700" cap="flat" cmpd="sng" algn="ctr">
              <a:solidFill>
                <a:srgbClr val="9BBB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kern="0" dirty="0">
                  <a:solidFill>
                    <a:prstClr val="white"/>
                  </a:solidFill>
                  <a:latin typeface="나눔고딕"/>
                  <a:ea typeface="맑은 고딕" panose="020B0503020000020004" pitchFamily="50" charset="-127"/>
                </a:rPr>
                <a:t>3</a:t>
              </a:r>
              <a:endParaRPr kumimoji="0" lang="ko-KR" altLang="en-US" sz="1100" kern="0" dirty="0">
                <a:solidFill>
                  <a:prstClr val="white"/>
                </a:solidFill>
                <a:latin typeface="나눔고딕"/>
                <a:ea typeface="맑은 고딕" panose="020B0503020000020004" pitchFamily="50" charset="-127"/>
              </a:endParaRPr>
            </a:p>
          </p:txBody>
        </p:sp>
        <p:pic>
          <p:nvPicPr>
            <p:cNvPr id="43" name="Picture 2" descr="Movie Clapper Open - Free cinema icons">
              <a:extLst>
                <a:ext uri="{FF2B5EF4-FFF2-40B4-BE49-F238E27FC236}">
                  <a16:creationId xmlns:a16="http://schemas.microsoft.com/office/drawing/2014/main" id="{213E5EDE-BC27-41D2-AF77-F2EA76073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95" y="2264508"/>
              <a:ext cx="1501140" cy="13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9D67B1-EEBC-4BD2-B342-9FADD62C3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3298" y="2334882"/>
              <a:ext cx="1236819" cy="1581506"/>
            </a:xfrm>
            <a:prstGeom prst="rect">
              <a:avLst/>
            </a:prstGeom>
          </p:spPr>
        </p:pic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2669AA5A-2E57-44C1-81D5-2B5AB0F4A4F7}"/>
                </a:ext>
              </a:extLst>
            </p:cNvPr>
            <p:cNvSpPr/>
            <p:nvPr/>
          </p:nvSpPr>
          <p:spPr>
            <a:xfrm>
              <a:off x="1909259" y="2863275"/>
              <a:ext cx="391681" cy="484632"/>
            </a:xfrm>
            <a:prstGeom prst="righ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17FC675C-A341-4BA7-9099-23615ABBEF36}"/>
                </a:ext>
              </a:extLst>
            </p:cNvPr>
            <p:cNvSpPr/>
            <p:nvPr/>
          </p:nvSpPr>
          <p:spPr>
            <a:xfrm>
              <a:off x="9792014" y="2914611"/>
              <a:ext cx="391681" cy="484632"/>
            </a:xfrm>
            <a:prstGeom prst="righ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1494D0-D9FF-4A9C-B8BD-67FD96AB8EC5}"/>
                </a:ext>
              </a:extLst>
            </p:cNvPr>
            <p:cNvSpPr txBox="1"/>
            <p:nvPr/>
          </p:nvSpPr>
          <p:spPr>
            <a:xfrm>
              <a:off x="846616" y="1032202"/>
              <a:ext cx="2308064" cy="377499"/>
            </a:xfrm>
            <a:custGeom>
              <a:avLst/>
              <a:gdLst>
                <a:gd name="connsiteX0" fmla="*/ 0 w 1491499"/>
                <a:gd name="connsiteY0" fmla="*/ 0 h 338554"/>
                <a:gd name="connsiteX1" fmla="*/ 1491499 w 1491499"/>
                <a:gd name="connsiteY1" fmla="*/ 0 h 338554"/>
                <a:gd name="connsiteX2" fmla="*/ 1491499 w 1491499"/>
                <a:gd name="connsiteY2" fmla="*/ 338554 h 338554"/>
                <a:gd name="connsiteX3" fmla="*/ 0 w 1491499"/>
                <a:gd name="connsiteY3" fmla="*/ 338554 h 338554"/>
                <a:gd name="connsiteX4" fmla="*/ 0 w 1491499"/>
                <a:gd name="connsiteY4" fmla="*/ 0 h 338554"/>
                <a:gd name="connsiteX0" fmla="*/ 0 w 2253499"/>
                <a:gd name="connsiteY0" fmla="*/ 0 h 361414"/>
                <a:gd name="connsiteX1" fmla="*/ 1491499 w 2253499"/>
                <a:gd name="connsiteY1" fmla="*/ 0 h 361414"/>
                <a:gd name="connsiteX2" fmla="*/ 2253499 w 2253499"/>
                <a:gd name="connsiteY2" fmla="*/ 361414 h 361414"/>
                <a:gd name="connsiteX3" fmla="*/ 0 w 2253499"/>
                <a:gd name="connsiteY3" fmla="*/ 338554 h 361414"/>
                <a:gd name="connsiteX4" fmla="*/ 0 w 2253499"/>
                <a:gd name="connsiteY4" fmla="*/ 0 h 361414"/>
                <a:gd name="connsiteX0" fmla="*/ 0 w 2253499"/>
                <a:gd name="connsiteY0" fmla="*/ 0 h 346174"/>
                <a:gd name="connsiteX1" fmla="*/ 1491499 w 2253499"/>
                <a:gd name="connsiteY1" fmla="*/ 0 h 346174"/>
                <a:gd name="connsiteX2" fmla="*/ 2253499 w 2253499"/>
                <a:gd name="connsiteY2" fmla="*/ 346174 h 346174"/>
                <a:gd name="connsiteX3" fmla="*/ 0 w 2253499"/>
                <a:gd name="connsiteY3" fmla="*/ 338554 h 346174"/>
                <a:gd name="connsiteX4" fmla="*/ 0 w 2253499"/>
                <a:gd name="connsiteY4" fmla="*/ 0 h 34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3499" h="346174">
                  <a:moveTo>
                    <a:pt x="0" y="0"/>
                  </a:moveTo>
                  <a:lnTo>
                    <a:pt x="1491499" y="0"/>
                  </a:lnTo>
                  <a:lnTo>
                    <a:pt x="2253499" y="34617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B59"/>
            </a:solidFill>
            <a:ln w="12700" cap="flat" cmpd="sng" algn="ctr">
              <a:solidFill>
                <a:srgbClr val="9BBB5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Micro Version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242A4F-C4EE-4987-B0BA-EAD7A08C6403}"/>
              </a:ext>
            </a:extLst>
          </p:cNvPr>
          <p:cNvSpPr/>
          <p:nvPr/>
        </p:nvSpPr>
        <p:spPr>
          <a:xfrm>
            <a:off x="406248" y="1266700"/>
            <a:ext cx="4352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클라우드 </a:t>
            </a:r>
            <a:r>
              <a:rPr lang="ko-KR" altLang="en-US" sz="2000" b="1" dirty="0" err="1"/>
              <a:t>엣지</a:t>
            </a:r>
            <a:r>
              <a:rPr lang="ko-KR" altLang="en-US" sz="2000" b="1" dirty="0"/>
              <a:t> 실행 환경 지원 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종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C318E78-43CA-4FEC-9CB5-D4791D549CAB}"/>
              </a:ext>
            </a:extLst>
          </p:cNvPr>
          <p:cNvSpPr/>
          <p:nvPr/>
        </p:nvSpPr>
        <p:spPr>
          <a:xfrm>
            <a:off x="3823097" y="5549006"/>
            <a:ext cx="977292" cy="240820"/>
          </a:xfrm>
          <a:prstGeom prst="rightArrow">
            <a:avLst>
              <a:gd name="adj1" fmla="val 17348"/>
              <a:gd name="adj2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345CFA9-3670-4C66-B332-A3E1FE13AE04}"/>
              </a:ext>
            </a:extLst>
          </p:cNvPr>
          <p:cNvSpPr/>
          <p:nvPr/>
        </p:nvSpPr>
        <p:spPr>
          <a:xfrm rot="20835332">
            <a:off x="5947095" y="5743111"/>
            <a:ext cx="1311749" cy="240820"/>
          </a:xfrm>
          <a:prstGeom prst="rightArrow">
            <a:avLst>
              <a:gd name="adj1" fmla="val 17348"/>
              <a:gd name="adj2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96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BC4D7E-D35A-42A0-9CD6-9996797FC496}"/>
              </a:ext>
            </a:extLst>
          </p:cNvPr>
          <p:cNvGrpSpPr/>
          <p:nvPr/>
        </p:nvGrpSpPr>
        <p:grpSpPr>
          <a:xfrm>
            <a:off x="1343472" y="2132856"/>
            <a:ext cx="10118083" cy="4725144"/>
            <a:chOff x="437102" y="1340768"/>
            <a:chExt cx="11096461" cy="55172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15FD64-85E5-4F5B-B0B0-A788E4538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02" y="1340768"/>
              <a:ext cx="5245303" cy="369113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2D32F7-A1F6-4F3E-B80E-9DA9C0D7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960" y="1340768"/>
              <a:ext cx="5797603" cy="36911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0589A8-8644-46D1-80B8-A6C40D4CC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3552" y="3789040"/>
              <a:ext cx="4820356" cy="306896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9EE100-C17F-4393-931F-E02B56D9237E}"/>
              </a:ext>
            </a:extLst>
          </p:cNvPr>
          <p:cNvSpPr/>
          <p:nvPr/>
        </p:nvSpPr>
        <p:spPr>
          <a:xfrm>
            <a:off x="406248" y="1266700"/>
            <a:ext cx="4352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클라우드 </a:t>
            </a:r>
            <a:r>
              <a:rPr lang="ko-KR" altLang="en-US" sz="2000" b="1" dirty="0" err="1"/>
              <a:t>엣지</a:t>
            </a:r>
            <a:r>
              <a:rPr lang="ko-KR" altLang="en-US" sz="2000" b="1" dirty="0"/>
              <a:t> 실행 환경 지원 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57D9AE-D5DD-4E3A-AD82-9E641F055177}"/>
              </a:ext>
            </a:extLst>
          </p:cNvPr>
          <p:cNvSpPr/>
          <p:nvPr/>
        </p:nvSpPr>
        <p:spPr>
          <a:xfrm>
            <a:off x="506158" y="1781842"/>
            <a:ext cx="248646" cy="26029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15227-4166-48DB-8169-70752F210829}"/>
              </a:ext>
            </a:extLst>
          </p:cNvPr>
          <p:cNvSpPr txBox="1"/>
          <p:nvPr/>
        </p:nvSpPr>
        <p:spPr>
          <a:xfrm>
            <a:off x="839416" y="1783849"/>
            <a:ext cx="1918806" cy="276999"/>
          </a:xfrm>
          <a:custGeom>
            <a:avLst/>
            <a:gdLst>
              <a:gd name="connsiteX0" fmla="*/ 0 w 1491499"/>
              <a:gd name="connsiteY0" fmla="*/ 0 h 338554"/>
              <a:gd name="connsiteX1" fmla="*/ 1491499 w 1491499"/>
              <a:gd name="connsiteY1" fmla="*/ 0 h 338554"/>
              <a:gd name="connsiteX2" fmla="*/ 1491499 w 1491499"/>
              <a:gd name="connsiteY2" fmla="*/ 338554 h 338554"/>
              <a:gd name="connsiteX3" fmla="*/ 0 w 1491499"/>
              <a:gd name="connsiteY3" fmla="*/ 338554 h 338554"/>
              <a:gd name="connsiteX4" fmla="*/ 0 w 1491499"/>
              <a:gd name="connsiteY4" fmla="*/ 0 h 338554"/>
              <a:gd name="connsiteX0" fmla="*/ 0 w 2253499"/>
              <a:gd name="connsiteY0" fmla="*/ 0 h 361414"/>
              <a:gd name="connsiteX1" fmla="*/ 1491499 w 2253499"/>
              <a:gd name="connsiteY1" fmla="*/ 0 h 361414"/>
              <a:gd name="connsiteX2" fmla="*/ 2253499 w 2253499"/>
              <a:gd name="connsiteY2" fmla="*/ 361414 h 361414"/>
              <a:gd name="connsiteX3" fmla="*/ 0 w 2253499"/>
              <a:gd name="connsiteY3" fmla="*/ 338554 h 361414"/>
              <a:gd name="connsiteX4" fmla="*/ 0 w 2253499"/>
              <a:gd name="connsiteY4" fmla="*/ 0 h 361414"/>
              <a:gd name="connsiteX0" fmla="*/ 0 w 2253499"/>
              <a:gd name="connsiteY0" fmla="*/ 0 h 346174"/>
              <a:gd name="connsiteX1" fmla="*/ 1491499 w 2253499"/>
              <a:gd name="connsiteY1" fmla="*/ 0 h 346174"/>
              <a:gd name="connsiteX2" fmla="*/ 2253499 w 2253499"/>
              <a:gd name="connsiteY2" fmla="*/ 346174 h 346174"/>
              <a:gd name="connsiteX3" fmla="*/ 0 w 2253499"/>
              <a:gd name="connsiteY3" fmla="*/ 338554 h 346174"/>
              <a:gd name="connsiteX4" fmla="*/ 0 w 2253499"/>
              <a:gd name="connsiteY4" fmla="*/ 0 h 34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3499" h="346174">
                <a:moveTo>
                  <a:pt x="0" y="0"/>
                </a:moveTo>
                <a:lnTo>
                  <a:pt x="1491499" y="0"/>
                </a:lnTo>
                <a:lnTo>
                  <a:pt x="2253499" y="346174"/>
                </a:lnTo>
                <a:lnTo>
                  <a:pt x="0" y="33855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/>
              <a:t>FaaS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BAC0FB-190E-42EC-A2DB-8F3DFEBB3B54}"/>
              </a:ext>
            </a:extLst>
          </p:cNvPr>
          <p:cNvSpPr/>
          <p:nvPr/>
        </p:nvSpPr>
        <p:spPr>
          <a:xfrm>
            <a:off x="2423592" y="2132856"/>
            <a:ext cx="3024335" cy="47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함수실행이미지</a:t>
            </a:r>
            <a:r>
              <a:rPr lang="en-US" altLang="ko-KR" dirty="0"/>
              <a:t>(ENV) </a:t>
            </a:r>
            <a:r>
              <a:rPr lang="ko-KR" altLang="en-US" dirty="0"/>
              <a:t>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A04A48-7526-4E92-A3A4-0DCD2455C25A}"/>
              </a:ext>
            </a:extLst>
          </p:cNvPr>
          <p:cNvSpPr/>
          <p:nvPr/>
        </p:nvSpPr>
        <p:spPr>
          <a:xfrm>
            <a:off x="7692076" y="2132856"/>
            <a:ext cx="3024335" cy="47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FD80FF-8115-4579-B565-DB542D062302}"/>
              </a:ext>
            </a:extLst>
          </p:cNvPr>
          <p:cNvSpPr/>
          <p:nvPr/>
        </p:nvSpPr>
        <p:spPr>
          <a:xfrm>
            <a:off x="3734883" y="6359056"/>
            <a:ext cx="3024335" cy="47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Trigger</a:t>
            </a:r>
            <a:r>
              <a:rPr lang="ko-KR" altLang="en-US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1020135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254F849-041A-4929-A987-175BFA620E95}"/>
              </a:ext>
            </a:extLst>
          </p:cNvPr>
          <p:cNvGrpSpPr/>
          <p:nvPr/>
        </p:nvGrpSpPr>
        <p:grpSpPr>
          <a:xfrm>
            <a:off x="921531" y="1340768"/>
            <a:ext cx="10348938" cy="5235488"/>
            <a:chOff x="514005" y="852088"/>
            <a:chExt cx="11178405" cy="58681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D946EE4-B7F4-4925-A912-588EE025CA8D}"/>
                </a:ext>
              </a:extLst>
            </p:cNvPr>
            <p:cNvSpPr/>
            <p:nvPr/>
          </p:nvSpPr>
          <p:spPr>
            <a:xfrm>
              <a:off x="4528709" y="852088"/>
              <a:ext cx="7163701" cy="5868183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EBFF078-AE4D-4938-BB5B-71B9BCFD14A1}"/>
                </a:ext>
              </a:extLst>
            </p:cNvPr>
            <p:cNvSpPr/>
            <p:nvPr/>
          </p:nvSpPr>
          <p:spPr>
            <a:xfrm>
              <a:off x="514005" y="852089"/>
              <a:ext cx="3668421" cy="5868183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FDD8555-DA8C-4E1A-9BB8-57239C5B1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9929" r="19894" b="9177"/>
            <a:stretch/>
          </p:blipFill>
          <p:spPr>
            <a:xfrm rot="5400000">
              <a:off x="-152998" y="2425764"/>
              <a:ext cx="4983434" cy="3189635"/>
            </a:xfrm>
            <a:prstGeom prst="round2DiagRect">
              <a:avLst>
                <a:gd name="adj1" fmla="val 16667"/>
                <a:gd name="adj2" fmla="val 0"/>
              </a:avLst>
            </a:prstGeom>
            <a:ln w="381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AF0CE14C-A79C-4089-9596-CD69BF55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617" y="1528864"/>
              <a:ext cx="6649416" cy="4983435"/>
            </a:xfrm>
            <a:prstGeom prst="round2DiagRect">
              <a:avLst>
                <a:gd name="adj1" fmla="val 16667"/>
                <a:gd name="adj2" fmla="val 0"/>
              </a:avLst>
            </a:prstGeom>
            <a:ln w="38100" cap="sq">
              <a:solidFill>
                <a:srgbClr val="F79646">
                  <a:lumMod val="50000"/>
                </a:srgbClr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1" name="모서리가 둥근 직사각형 40">
              <a:extLst>
                <a:ext uri="{FF2B5EF4-FFF2-40B4-BE49-F238E27FC236}">
                  <a16:creationId xmlns:a16="http://schemas.microsoft.com/office/drawing/2014/main" id="{B3C0D98B-382C-4472-9DE3-7F62B50B8B8A}"/>
                </a:ext>
              </a:extLst>
            </p:cNvPr>
            <p:cNvSpPr/>
            <p:nvPr/>
          </p:nvSpPr>
          <p:spPr>
            <a:xfrm>
              <a:off x="514005" y="852089"/>
              <a:ext cx="3668421" cy="474216"/>
            </a:xfrm>
            <a:custGeom>
              <a:avLst/>
              <a:gdLst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0 w 9709174"/>
                <a:gd name="connsiteY6" fmla="*/ 638790 h 638790"/>
                <a:gd name="connsiteX7" fmla="*/ 0 w 9709174"/>
                <a:gd name="connsiteY7" fmla="*/ 638790 h 638790"/>
                <a:gd name="connsiteX8" fmla="*/ 0 w 9709174"/>
                <a:gd name="connsiteY8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0 w 9709174"/>
                <a:gd name="connsiteY6" fmla="*/ 638790 h 638790"/>
                <a:gd name="connsiteX7" fmla="*/ 697831 w 9709174"/>
                <a:gd name="connsiteY7" fmla="*/ 638790 h 638790"/>
                <a:gd name="connsiteX8" fmla="*/ 0 w 9709174"/>
                <a:gd name="connsiteY8" fmla="*/ 0 h 638790"/>
                <a:gd name="connsiteX0" fmla="*/ 0 w 9709174"/>
                <a:gd name="connsiteY0" fmla="*/ 0 h 895463"/>
                <a:gd name="connsiteX1" fmla="*/ 0 w 9709174"/>
                <a:gd name="connsiteY1" fmla="*/ 0 h 895463"/>
                <a:gd name="connsiteX2" fmla="*/ 9709174 w 9709174"/>
                <a:gd name="connsiteY2" fmla="*/ 0 h 895463"/>
                <a:gd name="connsiteX3" fmla="*/ 9709174 w 9709174"/>
                <a:gd name="connsiteY3" fmla="*/ 0 h 895463"/>
                <a:gd name="connsiteX4" fmla="*/ 9709174 w 9709174"/>
                <a:gd name="connsiteY4" fmla="*/ 638790 h 895463"/>
                <a:gd name="connsiteX5" fmla="*/ 9709174 w 9709174"/>
                <a:gd name="connsiteY5" fmla="*/ 638790 h 895463"/>
                <a:gd name="connsiteX6" fmla="*/ 0 w 9709174"/>
                <a:gd name="connsiteY6" fmla="*/ 638790 h 895463"/>
                <a:gd name="connsiteX7" fmla="*/ 697831 w 9709174"/>
                <a:gd name="connsiteY7" fmla="*/ 638790 h 895463"/>
                <a:gd name="connsiteX8" fmla="*/ 0 w 9709174"/>
                <a:gd name="connsiteY8" fmla="*/ 0 h 895463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697831 w 9709174"/>
                <a:gd name="connsiteY6" fmla="*/ 638790 h 638790"/>
                <a:gd name="connsiteX7" fmla="*/ 0 w 9709174"/>
                <a:gd name="connsiteY7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089547 w 9709174"/>
                <a:gd name="connsiteY5" fmla="*/ 638790 h 638790"/>
                <a:gd name="connsiteX6" fmla="*/ 697831 w 9709174"/>
                <a:gd name="connsiteY6" fmla="*/ 638790 h 638790"/>
                <a:gd name="connsiteX7" fmla="*/ 0 w 9709174"/>
                <a:gd name="connsiteY7" fmla="*/ 0 h 638790"/>
                <a:gd name="connsiteX0" fmla="*/ 0 w 9733237"/>
                <a:gd name="connsiteY0" fmla="*/ 0 h 638790"/>
                <a:gd name="connsiteX1" fmla="*/ 0 w 9733237"/>
                <a:gd name="connsiteY1" fmla="*/ 0 h 638790"/>
                <a:gd name="connsiteX2" fmla="*/ 9709174 w 9733237"/>
                <a:gd name="connsiteY2" fmla="*/ 0 h 638790"/>
                <a:gd name="connsiteX3" fmla="*/ 9709174 w 9733237"/>
                <a:gd name="connsiteY3" fmla="*/ 0 h 638790"/>
                <a:gd name="connsiteX4" fmla="*/ 9733237 w 9733237"/>
                <a:gd name="connsiteY4" fmla="*/ 217685 h 638790"/>
                <a:gd name="connsiteX5" fmla="*/ 9089547 w 9733237"/>
                <a:gd name="connsiteY5" fmla="*/ 638790 h 638790"/>
                <a:gd name="connsiteX6" fmla="*/ 697831 w 9733237"/>
                <a:gd name="connsiteY6" fmla="*/ 638790 h 638790"/>
                <a:gd name="connsiteX7" fmla="*/ 0 w 9733237"/>
                <a:gd name="connsiteY7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089547 w 9709174"/>
                <a:gd name="connsiteY4" fmla="*/ 638790 h 638790"/>
                <a:gd name="connsiteX5" fmla="*/ 697831 w 9709174"/>
                <a:gd name="connsiteY5" fmla="*/ 638790 h 638790"/>
                <a:gd name="connsiteX6" fmla="*/ 0 w 9709174"/>
                <a:gd name="connsiteY6" fmla="*/ 0 h 638790"/>
                <a:gd name="connsiteX0" fmla="*/ 0 w 9709174"/>
                <a:gd name="connsiteY0" fmla="*/ 0 h 645426"/>
                <a:gd name="connsiteX1" fmla="*/ 0 w 9709174"/>
                <a:gd name="connsiteY1" fmla="*/ 0 h 645426"/>
                <a:gd name="connsiteX2" fmla="*/ 9709174 w 9709174"/>
                <a:gd name="connsiteY2" fmla="*/ 0 h 645426"/>
                <a:gd name="connsiteX3" fmla="*/ 9709174 w 9709174"/>
                <a:gd name="connsiteY3" fmla="*/ 0 h 645426"/>
                <a:gd name="connsiteX4" fmla="*/ 9089547 w 9709174"/>
                <a:gd name="connsiteY4" fmla="*/ 638790 h 645426"/>
                <a:gd name="connsiteX5" fmla="*/ 460408 w 9709174"/>
                <a:gd name="connsiteY5" fmla="*/ 645426 h 645426"/>
                <a:gd name="connsiteX6" fmla="*/ 0 w 9709174"/>
                <a:gd name="connsiteY6" fmla="*/ 0 h 645426"/>
                <a:gd name="connsiteX0" fmla="*/ 0 w 9709174"/>
                <a:gd name="connsiteY0" fmla="*/ 0 h 645426"/>
                <a:gd name="connsiteX1" fmla="*/ 0 w 9709174"/>
                <a:gd name="connsiteY1" fmla="*/ 0 h 645426"/>
                <a:gd name="connsiteX2" fmla="*/ 9709174 w 9709174"/>
                <a:gd name="connsiteY2" fmla="*/ 0 h 645426"/>
                <a:gd name="connsiteX3" fmla="*/ 9709174 w 9709174"/>
                <a:gd name="connsiteY3" fmla="*/ 0 h 645426"/>
                <a:gd name="connsiteX4" fmla="*/ 9282453 w 9709174"/>
                <a:gd name="connsiteY4" fmla="*/ 638790 h 645426"/>
                <a:gd name="connsiteX5" fmla="*/ 460408 w 9709174"/>
                <a:gd name="connsiteY5" fmla="*/ 645426 h 645426"/>
                <a:gd name="connsiteX6" fmla="*/ 0 w 9709174"/>
                <a:gd name="connsiteY6" fmla="*/ 0 h 645426"/>
                <a:gd name="connsiteX0" fmla="*/ 0 w 9709174"/>
                <a:gd name="connsiteY0" fmla="*/ 0 h 652876"/>
                <a:gd name="connsiteX1" fmla="*/ 0 w 9709174"/>
                <a:gd name="connsiteY1" fmla="*/ 0 h 652876"/>
                <a:gd name="connsiteX2" fmla="*/ 9709174 w 9709174"/>
                <a:gd name="connsiteY2" fmla="*/ 0 h 652876"/>
                <a:gd name="connsiteX3" fmla="*/ 9709174 w 9709174"/>
                <a:gd name="connsiteY3" fmla="*/ 0 h 652876"/>
                <a:gd name="connsiteX4" fmla="*/ 9282453 w 9709174"/>
                <a:gd name="connsiteY4" fmla="*/ 638790 h 652876"/>
                <a:gd name="connsiteX5" fmla="*/ 707973 w 9709174"/>
                <a:gd name="connsiteY5" fmla="*/ 652876 h 652876"/>
                <a:gd name="connsiteX6" fmla="*/ 0 w 9709174"/>
                <a:gd name="connsiteY6" fmla="*/ 0 h 652876"/>
                <a:gd name="connsiteX0" fmla="*/ 0 w 9709174"/>
                <a:gd name="connsiteY0" fmla="*/ 0 h 652876"/>
                <a:gd name="connsiteX1" fmla="*/ 0 w 9709174"/>
                <a:gd name="connsiteY1" fmla="*/ 0 h 652876"/>
                <a:gd name="connsiteX2" fmla="*/ 9709174 w 9709174"/>
                <a:gd name="connsiteY2" fmla="*/ 0 h 652876"/>
                <a:gd name="connsiteX3" fmla="*/ 9709174 w 9709174"/>
                <a:gd name="connsiteY3" fmla="*/ 0 h 652876"/>
                <a:gd name="connsiteX4" fmla="*/ 8982769 w 9709174"/>
                <a:gd name="connsiteY4" fmla="*/ 646240 h 652876"/>
                <a:gd name="connsiteX5" fmla="*/ 707973 w 9709174"/>
                <a:gd name="connsiteY5" fmla="*/ 652876 h 652876"/>
                <a:gd name="connsiteX6" fmla="*/ 0 w 9709174"/>
                <a:gd name="connsiteY6" fmla="*/ 0 h 65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9174" h="652876">
                  <a:moveTo>
                    <a:pt x="0" y="0"/>
                  </a:moveTo>
                  <a:lnTo>
                    <a:pt x="0" y="0"/>
                  </a:lnTo>
                  <a:lnTo>
                    <a:pt x="9709174" y="0"/>
                  </a:lnTo>
                  <a:lnTo>
                    <a:pt x="9709174" y="0"/>
                  </a:lnTo>
                  <a:lnTo>
                    <a:pt x="8982769" y="646240"/>
                  </a:lnTo>
                  <a:lnTo>
                    <a:pt x="707973" y="652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클러스터 구성</a:t>
              </a:r>
            </a:p>
          </p:txBody>
        </p:sp>
        <p:sp>
          <p:nvSpPr>
            <p:cNvPr id="122" name="모서리가 둥근 직사각형 40">
              <a:extLst>
                <a:ext uri="{FF2B5EF4-FFF2-40B4-BE49-F238E27FC236}">
                  <a16:creationId xmlns:a16="http://schemas.microsoft.com/office/drawing/2014/main" id="{20070CFF-4948-4AA4-A091-F55FD333E9C1}"/>
                </a:ext>
              </a:extLst>
            </p:cNvPr>
            <p:cNvSpPr/>
            <p:nvPr/>
          </p:nvSpPr>
          <p:spPr>
            <a:xfrm>
              <a:off x="4528709" y="852088"/>
              <a:ext cx="7163701" cy="468805"/>
            </a:xfrm>
            <a:custGeom>
              <a:avLst/>
              <a:gdLst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0 w 9709174"/>
                <a:gd name="connsiteY6" fmla="*/ 638790 h 638790"/>
                <a:gd name="connsiteX7" fmla="*/ 0 w 9709174"/>
                <a:gd name="connsiteY7" fmla="*/ 638790 h 638790"/>
                <a:gd name="connsiteX8" fmla="*/ 0 w 9709174"/>
                <a:gd name="connsiteY8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0 w 9709174"/>
                <a:gd name="connsiteY6" fmla="*/ 638790 h 638790"/>
                <a:gd name="connsiteX7" fmla="*/ 697831 w 9709174"/>
                <a:gd name="connsiteY7" fmla="*/ 638790 h 638790"/>
                <a:gd name="connsiteX8" fmla="*/ 0 w 9709174"/>
                <a:gd name="connsiteY8" fmla="*/ 0 h 638790"/>
                <a:gd name="connsiteX0" fmla="*/ 0 w 9709174"/>
                <a:gd name="connsiteY0" fmla="*/ 0 h 895463"/>
                <a:gd name="connsiteX1" fmla="*/ 0 w 9709174"/>
                <a:gd name="connsiteY1" fmla="*/ 0 h 895463"/>
                <a:gd name="connsiteX2" fmla="*/ 9709174 w 9709174"/>
                <a:gd name="connsiteY2" fmla="*/ 0 h 895463"/>
                <a:gd name="connsiteX3" fmla="*/ 9709174 w 9709174"/>
                <a:gd name="connsiteY3" fmla="*/ 0 h 895463"/>
                <a:gd name="connsiteX4" fmla="*/ 9709174 w 9709174"/>
                <a:gd name="connsiteY4" fmla="*/ 638790 h 895463"/>
                <a:gd name="connsiteX5" fmla="*/ 9709174 w 9709174"/>
                <a:gd name="connsiteY5" fmla="*/ 638790 h 895463"/>
                <a:gd name="connsiteX6" fmla="*/ 0 w 9709174"/>
                <a:gd name="connsiteY6" fmla="*/ 638790 h 895463"/>
                <a:gd name="connsiteX7" fmla="*/ 697831 w 9709174"/>
                <a:gd name="connsiteY7" fmla="*/ 638790 h 895463"/>
                <a:gd name="connsiteX8" fmla="*/ 0 w 9709174"/>
                <a:gd name="connsiteY8" fmla="*/ 0 h 895463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709174 w 9709174"/>
                <a:gd name="connsiteY5" fmla="*/ 638790 h 638790"/>
                <a:gd name="connsiteX6" fmla="*/ 697831 w 9709174"/>
                <a:gd name="connsiteY6" fmla="*/ 638790 h 638790"/>
                <a:gd name="connsiteX7" fmla="*/ 0 w 9709174"/>
                <a:gd name="connsiteY7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709174 w 9709174"/>
                <a:gd name="connsiteY4" fmla="*/ 638790 h 638790"/>
                <a:gd name="connsiteX5" fmla="*/ 9089547 w 9709174"/>
                <a:gd name="connsiteY5" fmla="*/ 638790 h 638790"/>
                <a:gd name="connsiteX6" fmla="*/ 697831 w 9709174"/>
                <a:gd name="connsiteY6" fmla="*/ 638790 h 638790"/>
                <a:gd name="connsiteX7" fmla="*/ 0 w 9709174"/>
                <a:gd name="connsiteY7" fmla="*/ 0 h 638790"/>
                <a:gd name="connsiteX0" fmla="*/ 0 w 9733237"/>
                <a:gd name="connsiteY0" fmla="*/ 0 h 638790"/>
                <a:gd name="connsiteX1" fmla="*/ 0 w 9733237"/>
                <a:gd name="connsiteY1" fmla="*/ 0 h 638790"/>
                <a:gd name="connsiteX2" fmla="*/ 9709174 w 9733237"/>
                <a:gd name="connsiteY2" fmla="*/ 0 h 638790"/>
                <a:gd name="connsiteX3" fmla="*/ 9709174 w 9733237"/>
                <a:gd name="connsiteY3" fmla="*/ 0 h 638790"/>
                <a:gd name="connsiteX4" fmla="*/ 9733237 w 9733237"/>
                <a:gd name="connsiteY4" fmla="*/ 217685 h 638790"/>
                <a:gd name="connsiteX5" fmla="*/ 9089547 w 9733237"/>
                <a:gd name="connsiteY5" fmla="*/ 638790 h 638790"/>
                <a:gd name="connsiteX6" fmla="*/ 697831 w 9733237"/>
                <a:gd name="connsiteY6" fmla="*/ 638790 h 638790"/>
                <a:gd name="connsiteX7" fmla="*/ 0 w 9733237"/>
                <a:gd name="connsiteY7" fmla="*/ 0 h 638790"/>
                <a:gd name="connsiteX0" fmla="*/ 0 w 9709174"/>
                <a:gd name="connsiteY0" fmla="*/ 0 h 638790"/>
                <a:gd name="connsiteX1" fmla="*/ 0 w 9709174"/>
                <a:gd name="connsiteY1" fmla="*/ 0 h 638790"/>
                <a:gd name="connsiteX2" fmla="*/ 9709174 w 9709174"/>
                <a:gd name="connsiteY2" fmla="*/ 0 h 638790"/>
                <a:gd name="connsiteX3" fmla="*/ 9709174 w 9709174"/>
                <a:gd name="connsiteY3" fmla="*/ 0 h 638790"/>
                <a:gd name="connsiteX4" fmla="*/ 9089547 w 9709174"/>
                <a:gd name="connsiteY4" fmla="*/ 638790 h 638790"/>
                <a:gd name="connsiteX5" fmla="*/ 697831 w 9709174"/>
                <a:gd name="connsiteY5" fmla="*/ 638790 h 638790"/>
                <a:gd name="connsiteX6" fmla="*/ 0 w 9709174"/>
                <a:gd name="connsiteY6" fmla="*/ 0 h 638790"/>
                <a:gd name="connsiteX0" fmla="*/ 0 w 9709174"/>
                <a:gd name="connsiteY0" fmla="*/ 0 h 645426"/>
                <a:gd name="connsiteX1" fmla="*/ 0 w 9709174"/>
                <a:gd name="connsiteY1" fmla="*/ 0 h 645426"/>
                <a:gd name="connsiteX2" fmla="*/ 9709174 w 9709174"/>
                <a:gd name="connsiteY2" fmla="*/ 0 h 645426"/>
                <a:gd name="connsiteX3" fmla="*/ 9709174 w 9709174"/>
                <a:gd name="connsiteY3" fmla="*/ 0 h 645426"/>
                <a:gd name="connsiteX4" fmla="*/ 9089547 w 9709174"/>
                <a:gd name="connsiteY4" fmla="*/ 638790 h 645426"/>
                <a:gd name="connsiteX5" fmla="*/ 460408 w 9709174"/>
                <a:gd name="connsiteY5" fmla="*/ 645426 h 645426"/>
                <a:gd name="connsiteX6" fmla="*/ 0 w 9709174"/>
                <a:gd name="connsiteY6" fmla="*/ 0 h 645426"/>
                <a:gd name="connsiteX0" fmla="*/ 0 w 9709174"/>
                <a:gd name="connsiteY0" fmla="*/ 0 h 645426"/>
                <a:gd name="connsiteX1" fmla="*/ 0 w 9709174"/>
                <a:gd name="connsiteY1" fmla="*/ 0 h 645426"/>
                <a:gd name="connsiteX2" fmla="*/ 9709174 w 9709174"/>
                <a:gd name="connsiteY2" fmla="*/ 0 h 645426"/>
                <a:gd name="connsiteX3" fmla="*/ 9709174 w 9709174"/>
                <a:gd name="connsiteY3" fmla="*/ 0 h 645426"/>
                <a:gd name="connsiteX4" fmla="*/ 9282453 w 9709174"/>
                <a:gd name="connsiteY4" fmla="*/ 638790 h 645426"/>
                <a:gd name="connsiteX5" fmla="*/ 460408 w 9709174"/>
                <a:gd name="connsiteY5" fmla="*/ 645426 h 645426"/>
                <a:gd name="connsiteX6" fmla="*/ 0 w 9709174"/>
                <a:gd name="connsiteY6" fmla="*/ 0 h 64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9174" h="645426">
                  <a:moveTo>
                    <a:pt x="0" y="0"/>
                  </a:moveTo>
                  <a:lnTo>
                    <a:pt x="0" y="0"/>
                  </a:lnTo>
                  <a:lnTo>
                    <a:pt x="9709174" y="0"/>
                  </a:lnTo>
                  <a:lnTo>
                    <a:pt x="9709174" y="0"/>
                  </a:lnTo>
                  <a:lnTo>
                    <a:pt x="9282453" y="638790"/>
                  </a:lnTo>
                  <a:lnTo>
                    <a:pt x="460408" y="64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객체 인식 </a:t>
              </a:r>
              <a:r>
                <a:rPr kumimoji="0" lang="ko-KR" alt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서비스인 </a:t>
              </a: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Yolo4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마이크로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47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공인인증 및 성능평가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AB402732-0445-4919-ADB0-88031AF1C1A8}"/>
              </a:ext>
            </a:extLst>
          </p:cNvPr>
          <p:cNvSpPr/>
          <p:nvPr/>
        </p:nvSpPr>
        <p:spPr>
          <a:xfrm>
            <a:off x="12033" y="1686267"/>
            <a:ext cx="6679806" cy="5171733"/>
          </a:xfrm>
          <a:prstGeom prst="roundRect">
            <a:avLst>
              <a:gd name="adj" fmla="val 2281"/>
            </a:avLst>
          </a:prstGeom>
          <a:solidFill>
            <a:sysClr val="window" lastClr="FFFFFF">
              <a:lumMod val="8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DFDD603D-FE39-4703-B0C5-5EFED23C6234}"/>
              </a:ext>
            </a:extLst>
          </p:cNvPr>
          <p:cNvSpPr/>
          <p:nvPr/>
        </p:nvSpPr>
        <p:spPr>
          <a:xfrm>
            <a:off x="2953" y="1372986"/>
            <a:ext cx="7109015" cy="1193602"/>
          </a:xfrm>
          <a:prstGeom prst="rightArrow">
            <a:avLst>
              <a:gd name="adj1" fmla="val 50000"/>
              <a:gd name="adj2" fmla="val 35223"/>
            </a:avLst>
          </a:prstGeom>
          <a:solidFill>
            <a:srgbClr val="ACC4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사각형: 둥근 모서리 23">
            <a:extLst>
              <a:ext uri="{FF2B5EF4-FFF2-40B4-BE49-F238E27FC236}">
                <a16:creationId xmlns:a16="http://schemas.microsoft.com/office/drawing/2014/main" id="{709F6787-89D6-4F1E-8FAB-38C6D817C2C2}"/>
              </a:ext>
            </a:extLst>
          </p:cNvPr>
          <p:cNvSpPr/>
          <p:nvPr/>
        </p:nvSpPr>
        <p:spPr>
          <a:xfrm>
            <a:off x="212877" y="2011266"/>
            <a:ext cx="6250362" cy="4555102"/>
          </a:xfrm>
          <a:prstGeom prst="roundRect">
            <a:avLst>
              <a:gd name="adj" fmla="val 3287"/>
            </a:avLst>
          </a:prstGeom>
          <a:solidFill>
            <a:sysClr val="window" lastClr="FF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리프트 앤 시프트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(Lift and Shift)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는 애플리케이션을 클라우드로 마이그레이션하는 여러 접근 방식 중 하나</a:t>
            </a:r>
          </a:p>
        </p:txBody>
      </p:sp>
      <p:sp>
        <p:nvSpPr>
          <p:cNvPr id="67" name="TextBox 26">
            <a:extLst>
              <a:ext uri="{FF2B5EF4-FFF2-40B4-BE49-F238E27FC236}">
                <a16:creationId xmlns:a16="http://schemas.microsoft.com/office/drawing/2014/main" id="{FCBC63FF-5846-4149-A0C3-ED0F07C9D0DA}"/>
              </a:ext>
            </a:extLst>
          </p:cNvPr>
          <p:cNvSpPr txBox="1"/>
          <p:nvPr/>
        </p:nvSpPr>
        <p:spPr>
          <a:xfrm>
            <a:off x="388602" y="2380607"/>
            <a:ext cx="59263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제안하는 마이크로 서비스 배포 정책의 성능 평가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워커 노드가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개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, 2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개인 클러스터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개를 구성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개의 마이크로 서비스들로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선처리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추론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후처리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구성된 지능형 객체 인식 서비스인 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Yolo4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서비스를 자체 개발하여 평가</a:t>
            </a:r>
            <a:endParaRPr kumimoji="0" lang="en-US" altLang="ko-KR" sz="1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 Yolo4 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서비스의 주요 처리과정은 샘플 동영상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(30Mbyte)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을 입력 값으로 받아서 추론을 통하여 객체인식 내용이 추가된 결과 동영상을 생성하는 방식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주요 테스트 서버 환경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Xeon 3.0Ghz, Memory 1.1TB, GPU V100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가 장착된 워커 노드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워커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노드별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네트워크 지연시간의 차등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을 주기 위하여 네트워크 트래픽 부하 발생시켜서 특정 마스터 노드로부터 워커 노드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개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약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5ms), 2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개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약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1ms)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되도록 설정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성능평가 결과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제안하는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Low-Latency 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부분이 적용하지 않은 것에 비하여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약 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20%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정도의 처리 속도가 향상</a:t>
            </a:r>
            <a:endParaRPr kumimoji="0" lang="en-US" altLang="ko-KR" sz="1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노드들 간에 네트워크 지연시간 차이가 클수록 본 논문에서 제안하는 서비스 배포 정책이 더 의미가 있음</a:t>
            </a:r>
          </a:p>
        </p:txBody>
      </p:sp>
      <p:sp>
        <p:nvSpPr>
          <p:cNvPr id="68" name="직사각형 8">
            <a:extLst>
              <a:ext uri="{FF2B5EF4-FFF2-40B4-BE49-F238E27FC236}">
                <a16:creationId xmlns:a16="http://schemas.microsoft.com/office/drawing/2014/main" id="{ED50FF9E-1E71-434A-8EF8-B317ADA9987E}"/>
              </a:ext>
            </a:extLst>
          </p:cNvPr>
          <p:cNvSpPr/>
          <p:nvPr/>
        </p:nvSpPr>
        <p:spPr>
          <a:xfrm>
            <a:off x="212878" y="1815645"/>
            <a:ext cx="4833904" cy="410442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53015 w 914400"/>
              <a:gd name="connsiteY1" fmla="*/ 605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53015" y="605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rgbClr val="632523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지능형 객체 인식 서비스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Yolo4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검증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8">
            <a:extLst>
              <a:ext uri="{FF2B5EF4-FFF2-40B4-BE49-F238E27FC236}">
                <a16:creationId xmlns:a16="http://schemas.microsoft.com/office/drawing/2014/main" id="{A23F6EA1-C5D4-4C2F-9170-563510CC9C67}"/>
              </a:ext>
            </a:extLst>
          </p:cNvPr>
          <p:cNvSpPr/>
          <p:nvPr/>
        </p:nvSpPr>
        <p:spPr>
          <a:xfrm>
            <a:off x="0" y="1124744"/>
            <a:ext cx="6679806" cy="533313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1527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25030" y="6016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 마이크로 서비스 배포정책의 성능평가</a:t>
            </a: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E9ADD33D-34F7-4793-ACF4-382B1146E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71007"/>
              </p:ext>
            </p:extLst>
          </p:nvPr>
        </p:nvGraphicFramePr>
        <p:xfrm>
          <a:off x="6960096" y="2226087"/>
          <a:ext cx="4885494" cy="298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157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 GS-Scheduler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개발 계획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47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계획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1" lang="es-ES" altLang="ko-KR" sz="3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  <a:sym typeface="Arial"/>
              </a:rPr>
              <a:t>4</a:t>
            </a:r>
            <a:endParaRPr kumimoji="1" lang="ko-KR" altLang="en-US" sz="37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굴림" charset="-127"/>
              <a:cs typeface="+mn-cs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261FB2-8FE1-43EF-935A-782E6BB31599}"/>
              </a:ext>
            </a:extLst>
          </p:cNvPr>
          <p:cNvSpPr/>
          <p:nvPr/>
        </p:nvSpPr>
        <p:spPr>
          <a:xfrm>
            <a:off x="1427886" y="2453976"/>
            <a:ext cx="2338928" cy="31138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1000" dirty="0"/>
              <a:t>      { </a:t>
            </a:r>
          </a:p>
          <a:p>
            <a:r>
              <a:rPr lang="en-US" altLang="ko-KR" sz="1000" dirty="0"/>
              <a:t>       </a:t>
            </a:r>
            <a:r>
              <a:rPr lang="en-US" altLang="ko-KR" sz="1000" b="1" dirty="0" err="1"/>
              <a:t>user_name</a:t>
            </a:r>
            <a:r>
              <a:rPr lang="en-US" altLang="ko-KR" sz="1000" b="1" dirty="0"/>
              <a:t> : u1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b="1" dirty="0" err="1">
                <a:solidFill>
                  <a:srgbClr val="C00000"/>
                </a:solidFill>
              </a:rPr>
              <a:t>user_type</a:t>
            </a:r>
            <a:r>
              <a:rPr lang="en-US" altLang="ko-KR" sz="1000" b="1" dirty="0">
                <a:solidFill>
                  <a:srgbClr val="C00000"/>
                </a:solidFill>
              </a:rPr>
              <a:t> : super/normal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user_passwd</a:t>
            </a:r>
            <a:r>
              <a:rPr lang="en-US" altLang="ko-KR" sz="1000" dirty="0"/>
              <a:t> : p1,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user_email</a:t>
            </a:r>
            <a:r>
              <a:rPr lang="en-US" altLang="ko-KR" sz="1000" dirty="0"/>
              <a:t> : e1,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user_status</a:t>
            </a:r>
            <a:r>
              <a:rPr lang="en-US" altLang="ko-KR" sz="1000" dirty="0"/>
              <a:t>: s1,</a:t>
            </a:r>
          </a:p>
          <a:p>
            <a:r>
              <a:rPr lang="en-US" altLang="ko-KR" sz="1000" dirty="0"/>
              <a:t>       workspace : ws1,</a:t>
            </a:r>
          </a:p>
          <a:p>
            <a:r>
              <a:rPr lang="en-US" altLang="ko-KR" sz="1000" dirty="0"/>
              <a:t>       projects: [p1,p2]</a:t>
            </a:r>
          </a:p>
          <a:p>
            <a:r>
              <a:rPr lang="en-US" altLang="ko-KR" sz="1000" dirty="0"/>
              <a:t>   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{ </a:t>
            </a:r>
          </a:p>
          <a:p>
            <a:r>
              <a:rPr lang="en-US" altLang="ko-KR" sz="1000" dirty="0"/>
              <a:t>       </a:t>
            </a:r>
            <a:r>
              <a:rPr lang="en-US" altLang="ko-KR" sz="1000" b="1" dirty="0" err="1"/>
              <a:t>user_name</a:t>
            </a:r>
            <a:r>
              <a:rPr lang="en-US" altLang="ko-KR" sz="1000" b="1" dirty="0"/>
              <a:t> : u2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b="1" dirty="0" err="1">
                <a:solidFill>
                  <a:srgbClr val="C00000"/>
                </a:solidFill>
              </a:rPr>
              <a:t>user_type</a:t>
            </a:r>
            <a:r>
              <a:rPr lang="en-US" altLang="ko-KR" sz="1000" b="1" dirty="0">
                <a:solidFill>
                  <a:srgbClr val="C00000"/>
                </a:solidFill>
              </a:rPr>
              <a:t> : super/normal</a:t>
            </a:r>
            <a:r>
              <a:rPr lang="en-US" altLang="ko-KR" sz="1000" dirty="0"/>
              <a:t>       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user_passwd</a:t>
            </a:r>
            <a:r>
              <a:rPr lang="en-US" altLang="ko-KR" sz="1000" dirty="0"/>
              <a:t> : p2,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user_email</a:t>
            </a:r>
            <a:r>
              <a:rPr lang="en-US" altLang="ko-KR" sz="1000" dirty="0"/>
              <a:t> : e2,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user_status</a:t>
            </a:r>
            <a:r>
              <a:rPr lang="en-US" altLang="ko-KR" sz="1000" dirty="0"/>
              <a:t>: s1,</a:t>
            </a:r>
          </a:p>
          <a:p>
            <a:r>
              <a:rPr lang="en-US" altLang="ko-KR" sz="1000" dirty="0"/>
              <a:t>       workspace : ws1,</a:t>
            </a:r>
          </a:p>
          <a:p>
            <a:r>
              <a:rPr lang="en-US" altLang="ko-KR" sz="1000" dirty="0"/>
              <a:t>       projects: [p3,p4]</a:t>
            </a:r>
          </a:p>
          <a:p>
            <a:r>
              <a:rPr lang="en-US" altLang="ko-KR" sz="1000" dirty="0"/>
              <a:t>       }</a:t>
            </a:r>
          </a:p>
          <a:p>
            <a:r>
              <a:rPr lang="en-US" altLang="ko-KR" sz="1000" dirty="0"/>
              <a:t>     </a:t>
            </a:r>
          </a:p>
          <a:p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3D32FC-C7E9-498F-90F2-BA8070534D17}"/>
              </a:ext>
            </a:extLst>
          </p:cNvPr>
          <p:cNvSpPr/>
          <p:nvPr/>
        </p:nvSpPr>
        <p:spPr>
          <a:xfrm>
            <a:off x="1703512" y="4012242"/>
            <a:ext cx="1783692" cy="1451751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0E0AF4-D199-433B-A30B-7521582EA1C7}"/>
              </a:ext>
            </a:extLst>
          </p:cNvPr>
          <p:cNvSpPr/>
          <p:nvPr/>
        </p:nvSpPr>
        <p:spPr>
          <a:xfrm>
            <a:off x="1703512" y="2492896"/>
            <a:ext cx="1783693" cy="1451751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07AD11-D50E-40A8-8ED2-291AF7C9D639}"/>
              </a:ext>
            </a:extLst>
          </p:cNvPr>
          <p:cNvSpPr/>
          <p:nvPr/>
        </p:nvSpPr>
        <p:spPr>
          <a:xfrm>
            <a:off x="1356476" y="2181505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atin typeface="Consolas" panose="020B0609020204030204" pitchFamily="49" charset="0"/>
              </a:rPr>
              <a:t>user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200" b="1" dirty="0" err="1">
                <a:latin typeface="Consolas" panose="020B0609020204030204" pitchFamily="49" charset="0"/>
              </a:rPr>
              <a:t>_Info</a:t>
            </a:r>
            <a:endParaRPr lang="ko-KR" altLang="en-US" sz="12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6A3B1E-E68E-4B53-8F43-F3697BBA2392}"/>
              </a:ext>
            </a:extLst>
          </p:cNvPr>
          <p:cNvSpPr/>
          <p:nvPr/>
        </p:nvSpPr>
        <p:spPr>
          <a:xfrm>
            <a:off x="4009441" y="2185303"/>
            <a:ext cx="1459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atin typeface="Consolas" panose="020B0609020204030204" pitchFamily="49" charset="0"/>
              </a:rPr>
              <a:t>workspace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200" b="1" dirty="0" err="1">
                <a:latin typeface="Consolas" panose="020B0609020204030204" pitchFamily="49" charset="0"/>
              </a:rPr>
              <a:t>_Info</a:t>
            </a:r>
            <a:endParaRPr lang="ko-KR" altLang="en-US" sz="12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F6284B-7E9C-4D1A-BD95-4A8A3EEA194C}"/>
              </a:ext>
            </a:extLst>
          </p:cNvPr>
          <p:cNvSpPr/>
          <p:nvPr/>
        </p:nvSpPr>
        <p:spPr>
          <a:xfrm>
            <a:off x="4097083" y="2474305"/>
            <a:ext cx="2338928" cy="2568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1000" dirty="0"/>
              <a:t>     {</a:t>
            </a:r>
          </a:p>
          <a:p>
            <a:r>
              <a:rPr lang="en-US" altLang="ko-KR" sz="1000" dirty="0"/>
              <a:t>      </a:t>
            </a:r>
            <a:r>
              <a:rPr lang="en-US" altLang="ko-KR" sz="1000" b="1" dirty="0" err="1"/>
              <a:t>workspace_name</a:t>
            </a:r>
            <a:r>
              <a:rPr lang="en-US" altLang="ko-KR" sz="1000" b="1" dirty="0"/>
              <a:t>: ws1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selected_clusters</a:t>
            </a:r>
            <a:r>
              <a:rPr lang="en-US" altLang="ko-KR" sz="1000" dirty="0"/>
              <a:t> : [ c1, c2 ],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cdate</a:t>
            </a:r>
            <a:r>
              <a:rPr lang="en-US" altLang="ko-KR" sz="1000" dirty="0"/>
              <a:t> : cd1,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workspace_status</a:t>
            </a:r>
            <a:r>
              <a:rPr lang="en-US" altLang="ko-KR" sz="1000" dirty="0"/>
              <a:t>: s1,</a:t>
            </a:r>
          </a:p>
          <a:p>
            <a:r>
              <a:rPr lang="en-US" altLang="ko-KR" sz="1000" dirty="0"/>
              <a:t>      projects: [p1,p2] </a:t>
            </a:r>
          </a:p>
          <a:p>
            <a:r>
              <a:rPr lang="en-US" altLang="ko-KR" sz="1000" dirty="0"/>
              <a:t>  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{</a:t>
            </a:r>
          </a:p>
          <a:p>
            <a:r>
              <a:rPr lang="en-US" altLang="ko-KR" sz="1000" dirty="0"/>
              <a:t>      </a:t>
            </a:r>
            <a:r>
              <a:rPr lang="en-US" altLang="ko-KR" sz="1000" b="1" dirty="0" err="1"/>
              <a:t>workspace_name</a:t>
            </a:r>
            <a:r>
              <a:rPr lang="en-US" altLang="ko-KR" sz="1000" b="1" dirty="0"/>
              <a:t>: ws2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selected_clusters</a:t>
            </a:r>
            <a:r>
              <a:rPr lang="en-US" altLang="ko-KR" sz="1000" dirty="0"/>
              <a:t> : [c2,c3],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cdate</a:t>
            </a:r>
            <a:r>
              <a:rPr lang="en-US" altLang="ko-KR" sz="1000" dirty="0"/>
              <a:t> : cd1,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workspace_status</a:t>
            </a:r>
            <a:r>
              <a:rPr lang="en-US" altLang="ko-KR" sz="1000" dirty="0"/>
              <a:t>: s1,</a:t>
            </a:r>
          </a:p>
          <a:p>
            <a:r>
              <a:rPr lang="en-US" altLang="ko-KR" sz="1000" dirty="0"/>
              <a:t>      projects: [p1,p2] </a:t>
            </a:r>
          </a:p>
          <a:p>
            <a:r>
              <a:rPr lang="en-US" altLang="ko-KR" sz="1000" dirty="0"/>
              <a:t>      }</a:t>
            </a:r>
          </a:p>
          <a:p>
            <a:r>
              <a:rPr lang="en-US" altLang="ko-KR" sz="1000" dirty="0"/>
              <a:t>  </a:t>
            </a:r>
          </a:p>
          <a:p>
            <a:r>
              <a:rPr lang="en-US" altLang="ko-KR" sz="1000" dirty="0"/>
              <a:t>     </a:t>
            </a:r>
          </a:p>
          <a:p>
            <a:endParaRPr lang="ko-KR" altLang="en-US" sz="10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61F3C0-CEEB-48AF-831D-BF4B1BCC8B52}"/>
              </a:ext>
            </a:extLst>
          </p:cNvPr>
          <p:cNvSpPr/>
          <p:nvPr/>
        </p:nvSpPr>
        <p:spPr>
          <a:xfrm>
            <a:off x="6760467" y="2176977"/>
            <a:ext cx="1289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atin typeface="Consolas" panose="020B0609020204030204" pitchFamily="49" charset="0"/>
              </a:rPr>
              <a:t>project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200" b="1" dirty="0" err="1">
                <a:latin typeface="Consolas" panose="020B0609020204030204" pitchFamily="49" charset="0"/>
              </a:rPr>
              <a:t>_Info</a:t>
            </a:r>
            <a:endParaRPr lang="ko-KR" altLang="en-US" sz="12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ACE3EE-332B-4855-9894-5806DE0D38F1}"/>
              </a:ext>
            </a:extLst>
          </p:cNvPr>
          <p:cNvSpPr/>
          <p:nvPr/>
        </p:nvSpPr>
        <p:spPr>
          <a:xfrm>
            <a:off x="6760467" y="2474304"/>
            <a:ext cx="2338928" cy="3185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sz="1000" dirty="0"/>
              <a:t>     { </a:t>
            </a:r>
          </a:p>
          <a:p>
            <a:r>
              <a:rPr lang="en-US" altLang="ko-KR" sz="1000" dirty="0"/>
              <a:t>       </a:t>
            </a:r>
            <a:r>
              <a:rPr lang="en-US" altLang="ko-KR" sz="1000" b="1" dirty="0" err="1"/>
              <a:t>project_id</a:t>
            </a:r>
            <a:r>
              <a:rPr lang="en-US" altLang="ko-KR" sz="1000" b="1" dirty="0"/>
              <a:t> : ‘ws1: p1’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workspace_name</a:t>
            </a:r>
            <a:r>
              <a:rPr lang="en-US" altLang="ko-KR" sz="1000" dirty="0"/>
              <a:t>: ws1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project_name</a:t>
            </a:r>
            <a:r>
              <a:rPr lang="en-US" altLang="ko-KR" sz="1000" dirty="0"/>
              <a:t> : p1,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      </a:t>
            </a:r>
            <a:r>
              <a:rPr lang="en-US" altLang="ko-KR" sz="1000" dirty="0" err="1">
                <a:solidFill>
                  <a:srgbClr val="C00000"/>
                </a:solidFill>
              </a:rPr>
              <a:t>user_name</a:t>
            </a:r>
            <a:r>
              <a:rPr lang="en-US" altLang="ko-KR" sz="1000" dirty="0">
                <a:solidFill>
                  <a:srgbClr val="C00000"/>
                </a:solidFill>
              </a:rPr>
              <a:t> : u1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selected_clusters</a:t>
            </a:r>
            <a:r>
              <a:rPr lang="en-US" altLang="ko-KR" sz="1000" dirty="0"/>
              <a:t>: [c1,c2],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cdate</a:t>
            </a:r>
            <a:r>
              <a:rPr lang="en-US" altLang="ko-KR" sz="1000" dirty="0"/>
              <a:t>: cd1,</a:t>
            </a:r>
          </a:p>
          <a:p>
            <a:r>
              <a:rPr lang="en-US" altLang="ko-KR" sz="1000" dirty="0"/>
              <a:t>       </a:t>
            </a:r>
            <a:r>
              <a:rPr lang="en-US" altLang="ko-KR" sz="1000" dirty="0" err="1"/>
              <a:t>project_status</a:t>
            </a:r>
            <a:r>
              <a:rPr lang="en-US" altLang="ko-KR" sz="1000" dirty="0"/>
              <a:t>: s1 </a:t>
            </a:r>
          </a:p>
          <a:p>
            <a:r>
              <a:rPr lang="en-US" altLang="ko-KR" sz="1000" dirty="0"/>
              <a:t>      } </a:t>
            </a:r>
          </a:p>
          <a:p>
            <a:r>
              <a:rPr lang="en-US" altLang="ko-KR" sz="1000" dirty="0"/>
              <a:t>       </a:t>
            </a:r>
          </a:p>
          <a:p>
            <a:r>
              <a:rPr lang="en-US" altLang="ko-KR" sz="1000" dirty="0"/>
              <a:t>      { 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b="1" dirty="0" err="1"/>
              <a:t>project_id</a:t>
            </a:r>
            <a:r>
              <a:rPr lang="en-US" altLang="ko-KR" sz="1000" b="1" dirty="0"/>
              <a:t> : ‘ws1: p2’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workspace_name</a:t>
            </a:r>
            <a:r>
              <a:rPr lang="en-US" altLang="ko-KR" sz="1000" dirty="0"/>
              <a:t>: ws1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project_name</a:t>
            </a:r>
            <a:r>
              <a:rPr lang="en-US" altLang="ko-KR" sz="1000" dirty="0"/>
              <a:t> : p2,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b="1" dirty="0" err="1">
                <a:solidFill>
                  <a:srgbClr val="C00000"/>
                </a:solidFill>
              </a:rPr>
              <a:t>user_name</a:t>
            </a:r>
            <a:r>
              <a:rPr lang="en-US" altLang="ko-KR" sz="1000" b="1" dirty="0">
                <a:solidFill>
                  <a:srgbClr val="C00000"/>
                </a:solidFill>
              </a:rPr>
              <a:t> : u1 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selected_cluster</a:t>
            </a:r>
            <a:r>
              <a:rPr lang="en-US" altLang="ko-KR" sz="1000" dirty="0"/>
              <a:t>: [c1,c2],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cdate</a:t>
            </a:r>
            <a:r>
              <a:rPr lang="en-US" altLang="ko-KR" sz="1000" dirty="0"/>
              <a:t>: cd2,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project_status</a:t>
            </a:r>
            <a:r>
              <a:rPr lang="en-US" altLang="ko-KR" sz="1000" dirty="0"/>
              <a:t>: s1 </a:t>
            </a:r>
          </a:p>
          <a:p>
            <a:r>
              <a:rPr lang="en-US" altLang="ko-KR" sz="1000" dirty="0"/>
              <a:t>      }</a:t>
            </a:r>
          </a:p>
          <a:p>
            <a:r>
              <a:rPr lang="en-US" altLang="ko-KR" sz="1000" dirty="0"/>
              <a:t>              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    </a:t>
            </a:r>
          </a:p>
          <a:p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7145AF-3708-408D-8B11-8B58AD3DA182}"/>
              </a:ext>
            </a:extLst>
          </p:cNvPr>
          <p:cNvSpPr/>
          <p:nvPr/>
        </p:nvSpPr>
        <p:spPr>
          <a:xfrm>
            <a:off x="4419953" y="2492898"/>
            <a:ext cx="1729291" cy="112753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3094BF-A209-4C0C-BF8B-BFFC860FEBB1}"/>
              </a:ext>
            </a:extLst>
          </p:cNvPr>
          <p:cNvSpPr/>
          <p:nvPr/>
        </p:nvSpPr>
        <p:spPr>
          <a:xfrm>
            <a:off x="4419953" y="3710606"/>
            <a:ext cx="1729291" cy="112753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B0C65B-129F-4AC5-B6A8-109B5D9624A3}"/>
              </a:ext>
            </a:extLst>
          </p:cNvPr>
          <p:cNvSpPr/>
          <p:nvPr/>
        </p:nvSpPr>
        <p:spPr>
          <a:xfrm>
            <a:off x="6978715" y="2492896"/>
            <a:ext cx="1729290" cy="1519346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AA8B34-8FE0-4822-92A0-6B967E868133}"/>
              </a:ext>
            </a:extLst>
          </p:cNvPr>
          <p:cNvSpPr/>
          <p:nvPr/>
        </p:nvSpPr>
        <p:spPr>
          <a:xfrm>
            <a:off x="6978714" y="4030834"/>
            <a:ext cx="1729291" cy="1433159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8FE0AFF-455C-4528-81AA-7805FCF74145}"/>
              </a:ext>
            </a:extLst>
          </p:cNvPr>
          <p:cNvSpPr/>
          <p:nvPr/>
        </p:nvSpPr>
        <p:spPr>
          <a:xfrm>
            <a:off x="713308" y="1450385"/>
            <a:ext cx="9775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User/Workspace/Project </a:t>
            </a:r>
            <a:r>
              <a:rPr lang="ko-KR" altLang="en-US" sz="2000" dirty="0"/>
              <a:t>개념을 추가한 </a:t>
            </a:r>
            <a:r>
              <a:rPr lang="en-US" altLang="ko-KR" sz="2000" dirty="0"/>
              <a:t>GS-Scheduler </a:t>
            </a:r>
            <a:r>
              <a:rPr lang="ko-KR" altLang="en-US" sz="2000" dirty="0"/>
              <a:t>개발 및 고도화 </a:t>
            </a:r>
          </a:p>
        </p:txBody>
      </p:sp>
    </p:spTree>
    <p:extLst>
      <p:ext uri="{BB962C8B-B14F-4D97-AF65-F5344CB8AC3E}">
        <p14:creationId xmlns:p14="http://schemas.microsoft.com/office/powerpoint/2010/main" val="3961202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계획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1" lang="es-ES" altLang="ko-KR" sz="3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  <a:sym typeface="Arial"/>
              </a:rPr>
              <a:t>4</a:t>
            </a:r>
            <a:endParaRPr kumimoji="1" lang="ko-KR" altLang="en-US" sz="37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굴림" charset="-127"/>
              <a:cs typeface="+mn-cs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6EA89-EAC7-4695-9A12-9C1FA9A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2"/>
          <a:stretch/>
        </p:blipFill>
        <p:spPr>
          <a:xfrm>
            <a:off x="2999656" y="1416142"/>
            <a:ext cx="4059214" cy="2907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5A920B-4730-4FA7-82A7-0061BC079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81"/>
          <a:stretch/>
        </p:blipFill>
        <p:spPr>
          <a:xfrm>
            <a:off x="7289461" y="4647437"/>
            <a:ext cx="4301062" cy="21659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5481E1-CFD7-46AE-B4EE-DD22502F4E6B}"/>
              </a:ext>
            </a:extLst>
          </p:cNvPr>
          <p:cNvSpPr/>
          <p:nvPr/>
        </p:nvSpPr>
        <p:spPr>
          <a:xfrm>
            <a:off x="850955" y="4865075"/>
            <a:ext cx="4997650" cy="369332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result_nodes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=</a:t>
            </a:r>
            <a:r>
              <a:rPr kumimoji="0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available_nodes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request_filter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10B0808-4DD8-4A89-A663-420389B55919}"/>
              </a:ext>
            </a:extLst>
          </p:cNvPr>
          <p:cNvSpPr/>
          <p:nvPr/>
        </p:nvSpPr>
        <p:spPr>
          <a:xfrm>
            <a:off x="698676" y="1179578"/>
            <a:ext cx="1540233" cy="2504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kern="0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POD.Yaml</a:t>
            </a:r>
            <a:endParaRPr kumimoji="0" lang="en-US" altLang="ko-KR" sz="900" b="1" kern="0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9" name="Picture 2" descr="YAML File Format icon PNG and SVG Vector Free Download">
            <a:extLst>
              <a:ext uri="{FF2B5EF4-FFF2-40B4-BE49-F238E27FC236}">
                <a16:creationId xmlns:a16="http://schemas.microsoft.com/office/drawing/2014/main" id="{7364994C-8F39-4680-89A1-661B7111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1" y="1175149"/>
            <a:ext cx="256678" cy="25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91E678-D252-4A14-B06A-476C04ED295A}"/>
              </a:ext>
            </a:extLst>
          </p:cNvPr>
          <p:cNvSpPr/>
          <p:nvPr/>
        </p:nvSpPr>
        <p:spPr>
          <a:xfrm>
            <a:off x="7289461" y="4373065"/>
            <a:ext cx="1111251" cy="2504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nodes_info</a:t>
            </a:r>
            <a:endParaRPr kumimoji="0" lang="en-US" altLang="ko-KR" sz="9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86D8778-C3B2-4197-98D5-9E5004D443EC}"/>
              </a:ext>
            </a:extLst>
          </p:cNvPr>
          <p:cNvSpPr/>
          <p:nvPr/>
        </p:nvSpPr>
        <p:spPr>
          <a:xfrm>
            <a:off x="3720084" y="5170735"/>
            <a:ext cx="3569377" cy="1119341"/>
          </a:xfrm>
          <a:custGeom>
            <a:avLst/>
            <a:gdLst>
              <a:gd name="connsiteX0" fmla="*/ 2510542 w 2510542"/>
              <a:gd name="connsiteY0" fmla="*/ 811597 h 827829"/>
              <a:gd name="connsiteX1" fmla="*/ 1406770 w 2510542"/>
              <a:gd name="connsiteY1" fmla="*/ 827829 h 827829"/>
              <a:gd name="connsiteX2" fmla="*/ 0 w 2510542"/>
              <a:gd name="connsiteY2" fmla="*/ 0 h 8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542" h="827829">
                <a:moveTo>
                  <a:pt x="2510542" y="811597"/>
                </a:moveTo>
                <a:lnTo>
                  <a:pt x="1406770" y="827829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rgbClr val="4F81BD">
                <a:shade val="50000"/>
              </a:srgbClr>
            </a:solidFill>
            <a:prstDash val="dash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5A759-53B9-4F58-B917-6D3D43E03116}"/>
              </a:ext>
            </a:extLst>
          </p:cNvPr>
          <p:cNvSpPr/>
          <p:nvPr/>
        </p:nvSpPr>
        <p:spPr>
          <a:xfrm>
            <a:off x="750035" y="6411070"/>
            <a:ext cx="3129831" cy="369332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node_binding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result_nodes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6E32396-DA4B-4B3D-B74C-042ED84F7FFF}"/>
              </a:ext>
            </a:extLst>
          </p:cNvPr>
          <p:cNvSpPr/>
          <p:nvPr/>
        </p:nvSpPr>
        <p:spPr>
          <a:xfrm flipH="1">
            <a:off x="1743529" y="5169814"/>
            <a:ext cx="1248380" cy="1305850"/>
          </a:xfrm>
          <a:custGeom>
            <a:avLst/>
            <a:gdLst>
              <a:gd name="connsiteX0" fmla="*/ 546476 w 546476"/>
              <a:gd name="connsiteY0" fmla="*/ 0 h 1569089"/>
              <a:gd name="connsiteX1" fmla="*/ 0 w 546476"/>
              <a:gd name="connsiteY1" fmla="*/ 930632 h 1569089"/>
              <a:gd name="connsiteX2" fmla="*/ 16232 w 546476"/>
              <a:gd name="connsiteY2" fmla="*/ 1569089 h 1569089"/>
              <a:gd name="connsiteX0" fmla="*/ 550026 w 550026"/>
              <a:gd name="connsiteY0" fmla="*/ 0 h 1563678"/>
              <a:gd name="connsiteX1" fmla="*/ 3550 w 550026"/>
              <a:gd name="connsiteY1" fmla="*/ 930632 h 1563678"/>
              <a:gd name="connsiteX2" fmla="*/ 0 w 550026"/>
              <a:gd name="connsiteY2" fmla="*/ 1563678 h 1563678"/>
              <a:gd name="connsiteX0" fmla="*/ 546634 w 546634"/>
              <a:gd name="connsiteY0" fmla="*/ 0 h 1563678"/>
              <a:gd name="connsiteX1" fmla="*/ 158 w 546634"/>
              <a:gd name="connsiteY1" fmla="*/ 930632 h 1563678"/>
              <a:gd name="connsiteX2" fmla="*/ 3716 w 546634"/>
              <a:gd name="connsiteY2" fmla="*/ 1563678 h 156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634" h="1563678">
                <a:moveTo>
                  <a:pt x="546634" y="0"/>
                </a:moveTo>
                <a:lnTo>
                  <a:pt x="158" y="930632"/>
                </a:lnTo>
                <a:cubicBezTo>
                  <a:pt x="-1025" y="1141647"/>
                  <a:pt x="4899" y="1352663"/>
                  <a:pt x="3716" y="1563678"/>
                </a:cubicBezTo>
              </a:path>
            </a:pathLst>
          </a:cu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9CB9C-A9B5-460F-9D2D-77287EBC1E9C}"/>
              </a:ext>
            </a:extLst>
          </p:cNvPr>
          <p:cNvSpPr/>
          <p:nvPr/>
        </p:nvSpPr>
        <p:spPr>
          <a:xfrm>
            <a:off x="2802784" y="4301816"/>
            <a:ext cx="4348067" cy="369332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get_request_filter_from_pending_object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2C8AF68-7428-43AA-88BD-30B0C2F41695}"/>
              </a:ext>
            </a:extLst>
          </p:cNvPr>
          <p:cNvSpPr/>
          <p:nvPr/>
        </p:nvSpPr>
        <p:spPr>
          <a:xfrm>
            <a:off x="7165107" y="1407722"/>
            <a:ext cx="4425416" cy="910364"/>
          </a:xfrm>
          <a:prstGeom prst="round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다양한 필터 적용 개발 및 고도화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- Labels, Node, Volume,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GPU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, Memory,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etc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691B466-CB03-4895-888E-B713C35B1D9B}"/>
              </a:ext>
            </a:extLst>
          </p:cNvPr>
          <p:cNvSpPr/>
          <p:nvPr/>
        </p:nvSpPr>
        <p:spPr>
          <a:xfrm>
            <a:off x="2314950" y="2290550"/>
            <a:ext cx="510543" cy="484632"/>
          </a:xfrm>
          <a:prstGeom prst="rightArrow">
            <a:avLst/>
          </a:pr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490976A-EDFE-4D3A-85FA-5206DF77DC94}"/>
              </a:ext>
            </a:extLst>
          </p:cNvPr>
          <p:cNvSpPr/>
          <p:nvPr/>
        </p:nvSpPr>
        <p:spPr>
          <a:xfrm>
            <a:off x="2999656" y="1138090"/>
            <a:ext cx="1111251" cy="25044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pending_object</a:t>
            </a:r>
            <a:endParaRPr kumimoji="0" lang="en-US" altLang="ko-KR" sz="9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E8F032-0B02-403A-8FB9-B299ADDF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51" y="1488857"/>
            <a:ext cx="1705358" cy="1810483"/>
          </a:xfrm>
          <a:prstGeom prst="rect">
            <a:avLst/>
          </a:prstGeom>
          <a:ln w="44450">
            <a:noFill/>
          </a:ln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E241261-562A-4317-8E6B-C516E00580AC}"/>
              </a:ext>
            </a:extLst>
          </p:cNvPr>
          <p:cNvSpPr/>
          <p:nvPr/>
        </p:nvSpPr>
        <p:spPr>
          <a:xfrm>
            <a:off x="4910842" y="4525743"/>
            <a:ext cx="221836" cy="389567"/>
          </a:xfrm>
          <a:custGeom>
            <a:avLst/>
            <a:gdLst>
              <a:gd name="connsiteX0" fmla="*/ 221836 w 221836"/>
              <a:gd name="connsiteY0" fmla="*/ 0 h 389567"/>
              <a:gd name="connsiteX1" fmla="*/ 0 w 221836"/>
              <a:gd name="connsiteY1" fmla="*/ 146088 h 389567"/>
              <a:gd name="connsiteX2" fmla="*/ 10821 w 221836"/>
              <a:gd name="connsiteY2" fmla="*/ 389567 h 3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836" h="389567">
                <a:moveTo>
                  <a:pt x="221836" y="0"/>
                </a:moveTo>
                <a:lnTo>
                  <a:pt x="0" y="146088"/>
                </a:lnTo>
                <a:lnTo>
                  <a:pt x="10821" y="389567"/>
                </a:lnTo>
              </a:path>
            </a:pathLst>
          </a:cu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8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핵심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1AC32408-1E1D-4646-8C3D-A9271322FDF2}"/>
              </a:ext>
            </a:extLst>
          </p:cNvPr>
          <p:cNvSpPr/>
          <p:nvPr/>
        </p:nvSpPr>
        <p:spPr>
          <a:xfrm>
            <a:off x="0" y="1186992"/>
            <a:ext cx="3604000" cy="817052"/>
          </a:xfrm>
          <a:custGeom>
            <a:avLst/>
            <a:gdLst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146087 w 1125415"/>
              <a:gd name="connsiteY7" fmla="*/ 362514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75749 w 1125415"/>
              <a:gd name="connsiteY8" fmla="*/ 119034 h 519423"/>
              <a:gd name="connsiteX9" fmla="*/ 0 w 1125415"/>
              <a:gd name="connsiteY9" fmla="*/ 59517 h 519423"/>
              <a:gd name="connsiteX0" fmla="*/ 0 w 1125415"/>
              <a:gd name="connsiteY0" fmla="*/ 59517 h 519423"/>
              <a:gd name="connsiteX1" fmla="*/ 151498 w 1125415"/>
              <a:gd name="connsiteY1" fmla="*/ 124445 h 519423"/>
              <a:gd name="connsiteX2" fmla="*/ 881936 w 1125415"/>
              <a:gd name="connsiteY2" fmla="*/ 140677 h 519423"/>
              <a:gd name="connsiteX3" fmla="*/ 806187 w 1125415"/>
              <a:gd name="connsiteY3" fmla="*/ 0 h 519423"/>
              <a:gd name="connsiteX4" fmla="*/ 1125415 w 1125415"/>
              <a:gd name="connsiteY4" fmla="*/ 248890 h 519423"/>
              <a:gd name="connsiteX5" fmla="*/ 827829 w 1125415"/>
              <a:gd name="connsiteY5" fmla="*/ 519423 h 519423"/>
              <a:gd name="connsiteX6" fmla="*/ 881936 w 1125415"/>
              <a:gd name="connsiteY6" fmla="*/ 367924 h 519423"/>
              <a:gd name="connsiteX7" fmla="*/ 324638 w 1125415"/>
              <a:gd name="connsiteY7" fmla="*/ 373335 h 519423"/>
              <a:gd name="connsiteX8" fmla="*/ 0 w 1125415"/>
              <a:gd name="connsiteY8" fmla="*/ 59517 h 519423"/>
              <a:gd name="connsiteX0" fmla="*/ 0 w 974169"/>
              <a:gd name="connsiteY0" fmla="*/ 238993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38993 h 519423"/>
              <a:gd name="connsiteX0" fmla="*/ 4963 w 973917"/>
              <a:gd name="connsiteY0" fmla="*/ 243537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3537 h 519423"/>
              <a:gd name="connsiteX0" fmla="*/ 4963 w 973917"/>
              <a:gd name="connsiteY0" fmla="*/ 245809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45809 h 519423"/>
              <a:gd name="connsiteX0" fmla="*/ 4963 w 973917"/>
              <a:gd name="connsiteY0" fmla="*/ 250353 h 519423"/>
              <a:gd name="connsiteX1" fmla="*/ 0 w 973917"/>
              <a:gd name="connsiteY1" fmla="*/ 124445 h 519423"/>
              <a:gd name="connsiteX2" fmla="*/ 730438 w 973917"/>
              <a:gd name="connsiteY2" fmla="*/ 140677 h 519423"/>
              <a:gd name="connsiteX3" fmla="*/ 654689 w 973917"/>
              <a:gd name="connsiteY3" fmla="*/ 0 h 519423"/>
              <a:gd name="connsiteX4" fmla="*/ 973917 w 973917"/>
              <a:gd name="connsiteY4" fmla="*/ 248890 h 519423"/>
              <a:gd name="connsiteX5" fmla="*/ 676331 w 973917"/>
              <a:gd name="connsiteY5" fmla="*/ 519423 h 519423"/>
              <a:gd name="connsiteX6" fmla="*/ 730438 w 973917"/>
              <a:gd name="connsiteY6" fmla="*/ 367924 h 519423"/>
              <a:gd name="connsiteX7" fmla="*/ 173140 w 973917"/>
              <a:gd name="connsiteY7" fmla="*/ 373335 h 519423"/>
              <a:gd name="connsiteX8" fmla="*/ 4963 w 973917"/>
              <a:gd name="connsiteY8" fmla="*/ 250353 h 519423"/>
              <a:gd name="connsiteX0" fmla="*/ 0 w 974169"/>
              <a:gd name="connsiteY0" fmla="*/ 252624 h 519423"/>
              <a:gd name="connsiteX1" fmla="*/ 252 w 974169"/>
              <a:gd name="connsiteY1" fmla="*/ 124445 h 519423"/>
              <a:gd name="connsiteX2" fmla="*/ 730690 w 974169"/>
              <a:gd name="connsiteY2" fmla="*/ 140677 h 519423"/>
              <a:gd name="connsiteX3" fmla="*/ 654941 w 974169"/>
              <a:gd name="connsiteY3" fmla="*/ 0 h 519423"/>
              <a:gd name="connsiteX4" fmla="*/ 974169 w 974169"/>
              <a:gd name="connsiteY4" fmla="*/ 248890 h 519423"/>
              <a:gd name="connsiteX5" fmla="*/ 676583 w 974169"/>
              <a:gd name="connsiteY5" fmla="*/ 519423 h 519423"/>
              <a:gd name="connsiteX6" fmla="*/ 730690 w 974169"/>
              <a:gd name="connsiteY6" fmla="*/ 367924 h 519423"/>
              <a:gd name="connsiteX7" fmla="*/ 173392 w 974169"/>
              <a:gd name="connsiteY7" fmla="*/ 373335 h 519423"/>
              <a:gd name="connsiteX8" fmla="*/ 0 w 974169"/>
              <a:gd name="connsiteY8" fmla="*/ 252624 h 519423"/>
              <a:gd name="connsiteX0" fmla="*/ 0 w 974169"/>
              <a:gd name="connsiteY0" fmla="*/ 211731 h 478530"/>
              <a:gd name="connsiteX1" fmla="*/ 252 w 974169"/>
              <a:gd name="connsiteY1" fmla="*/ 83552 h 478530"/>
              <a:gd name="connsiteX2" fmla="*/ 730690 w 974169"/>
              <a:gd name="connsiteY2" fmla="*/ 99784 h 478530"/>
              <a:gd name="connsiteX3" fmla="*/ 703618 w 974169"/>
              <a:gd name="connsiteY3" fmla="*/ 0 h 478530"/>
              <a:gd name="connsiteX4" fmla="*/ 974169 w 974169"/>
              <a:gd name="connsiteY4" fmla="*/ 207997 h 478530"/>
              <a:gd name="connsiteX5" fmla="*/ 676583 w 974169"/>
              <a:gd name="connsiteY5" fmla="*/ 478530 h 478530"/>
              <a:gd name="connsiteX6" fmla="*/ 730690 w 974169"/>
              <a:gd name="connsiteY6" fmla="*/ 327031 h 478530"/>
              <a:gd name="connsiteX7" fmla="*/ 173392 w 974169"/>
              <a:gd name="connsiteY7" fmla="*/ 332442 h 478530"/>
              <a:gd name="connsiteX8" fmla="*/ 0 w 974169"/>
              <a:gd name="connsiteY8" fmla="*/ 211731 h 478530"/>
              <a:gd name="connsiteX0" fmla="*/ 0 w 974169"/>
              <a:gd name="connsiteY0" fmla="*/ 211731 h 435365"/>
              <a:gd name="connsiteX1" fmla="*/ 252 w 974169"/>
              <a:gd name="connsiteY1" fmla="*/ 83552 h 435365"/>
              <a:gd name="connsiteX2" fmla="*/ 730690 w 974169"/>
              <a:gd name="connsiteY2" fmla="*/ 99784 h 435365"/>
              <a:gd name="connsiteX3" fmla="*/ 703618 w 974169"/>
              <a:gd name="connsiteY3" fmla="*/ 0 h 435365"/>
              <a:gd name="connsiteX4" fmla="*/ 974169 w 974169"/>
              <a:gd name="connsiteY4" fmla="*/ 207997 h 435365"/>
              <a:gd name="connsiteX5" fmla="*/ 725260 w 974169"/>
              <a:gd name="connsiteY5" fmla="*/ 435365 h 435365"/>
              <a:gd name="connsiteX6" fmla="*/ 730690 w 974169"/>
              <a:gd name="connsiteY6" fmla="*/ 327031 h 435365"/>
              <a:gd name="connsiteX7" fmla="*/ 173392 w 974169"/>
              <a:gd name="connsiteY7" fmla="*/ 332442 h 435365"/>
              <a:gd name="connsiteX8" fmla="*/ 0 w 974169"/>
              <a:gd name="connsiteY8" fmla="*/ 211731 h 435365"/>
              <a:gd name="connsiteX0" fmla="*/ 0 w 974169"/>
              <a:gd name="connsiteY0" fmla="*/ 211731 h 433093"/>
              <a:gd name="connsiteX1" fmla="*/ 252 w 974169"/>
              <a:gd name="connsiteY1" fmla="*/ 83552 h 433093"/>
              <a:gd name="connsiteX2" fmla="*/ 730690 w 974169"/>
              <a:gd name="connsiteY2" fmla="*/ 99784 h 433093"/>
              <a:gd name="connsiteX3" fmla="*/ 703618 w 974169"/>
              <a:gd name="connsiteY3" fmla="*/ 0 h 433093"/>
              <a:gd name="connsiteX4" fmla="*/ 974169 w 974169"/>
              <a:gd name="connsiteY4" fmla="*/ 207997 h 433093"/>
              <a:gd name="connsiteX5" fmla="*/ 713091 w 974169"/>
              <a:gd name="connsiteY5" fmla="*/ 433093 h 433093"/>
              <a:gd name="connsiteX6" fmla="*/ 730690 w 974169"/>
              <a:gd name="connsiteY6" fmla="*/ 327031 h 433093"/>
              <a:gd name="connsiteX7" fmla="*/ 173392 w 974169"/>
              <a:gd name="connsiteY7" fmla="*/ 332442 h 433093"/>
              <a:gd name="connsiteX8" fmla="*/ 0 w 974169"/>
              <a:gd name="connsiteY8" fmla="*/ 211731 h 433093"/>
              <a:gd name="connsiteX0" fmla="*/ 0 w 901154"/>
              <a:gd name="connsiteY0" fmla="*/ 211731 h 433093"/>
              <a:gd name="connsiteX1" fmla="*/ 252 w 901154"/>
              <a:gd name="connsiteY1" fmla="*/ 83552 h 433093"/>
              <a:gd name="connsiteX2" fmla="*/ 730690 w 901154"/>
              <a:gd name="connsiteY2" fmla="*/ 99784 h 433093"/>
              <a:gd name="connsiteX3" fmla="*/ 703618 w 901154"/>
              <a:gd name="connsiteY3" fmla="*/ 0 h 433093"/>
              <a:gd name="connsiteX4" fmla="*/ 901154 w 901154"/>
              <a:gd name="connsiteY4" fmla="*/ 202931 h 433093"/>
              <a:gd name="connsiteX5" fmla="*/ 713091 w 901154"/>
              <a:gd name="connsiteY5" fmla="*/ 433093 h 433093"/>
              <a:gd name="connsiteX6" fmla="*/ 730690 w 901154"/>
              <a:gd name="connsiteY6" fmla="*/ 327031 h 433093"/>
              <a:gd name="connsiteX7" fmla="*/ 173392 w 901154"/>
              <a:gd name="connsiteY7" fmla="*/ 332442 h 433093"/>
              <a:gd name="connsiteX8" fmla="*/ 0 w 901154"/>
              <a:gd name="connsiteY8" fmla="*/ 211731 h 433093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730690 w 901154"/>
              <a:gd name="connsiteY2" fmla="*/ 175796 h 509105"/>
              <a:gd name="connsiteX3" fmla="*/ 703618 w 901154"/>
              <a:gd name="connsiteY3" fmla="*/ 76012 h 509105"/>
              <a:gd name="connsiteX4" fmla="*/ 901154 w 901154"/>
              <a:gd name="connsiteY4" fmla="*/ 278943 h 509105"/>
              <a:gd name="connsiteX5" fmla="*/ 713091 w 901154"/>
              <a:gd name="connsiteY5" fmla="*/ 509105 h 509105"/>
              <a:gd name="connsiteX6" fmla="*/ 730690 w 901154"/>
              <a:gd name="connsiteY6" fmla="*/ 403043 h 509105"/>
              <a:gd name="connsiteX7" fmla="*/ 173392 w 901154"/>
              <a:gd name="connsiteY7" fmla="*/ 408454 h 509105"/>
              <a:gd name="connsiteX8" fmla="*/ 0 w 901154"/>
              <a:gd name="connsiteY8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221977 w 901154"/>
              <a:gd name="connsiteY2" fmla="*/ 54622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81260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87743 h 509105"/>
              <a:gd name="connsiteX1" fmla="*/ 1990 w 901154"/>
              <a:gd name="connsiteY1" fmla="*/ 0 h 509105"/>
              <a:gd name="connsiteX2" fmla="*/ 171562 w 901154"/>
              <a:gd name="connsiteY2" fmla="*/ 178727 h 509105"/>
              <a:gd name="connsiteX3" fmla="*/ 730690 w 901154"/>
              <a:gd name="connsiteY3" fmla="*/ 175796 h 509105"/>
              <a:gd name="connsiteX4" fmla="*/ 703618 w 901154"/>
              <a:gd name="connsiteY4" fmla="*/ 76012 h 509105"/>
              <a:gd name="connsiteX5" fmla="*/ 901154 w 901154"/>
              <a:gd name="connsiteY5" fmla="*/ 278943 h 509105"/>
              <a:gd name="connsiteX6" fmla="*/ 713091 w 901154"/>
              <a:gd name="connsiteY6" fmla="*/ 509105 h 509105"/>
              <a:gd name="connsiteX7" fmla="*/ 730690 w 901154"/>
              <a:gd name="connsiteY7" fmla="*/ 403043 h 509105"/>
              <a:gd name="connsiteX8" fmla="*/ 173392 w 901154"/>
              <a:gd name="connsiteY8" fmla="*/ 408454 h 509105"/>
              <a:gd name="connsiteX9" fmla="*/ 0 w 901154"/>
              <a:gd name="connsiteY9" fmla="*/ 287743 h 509105"/>
              <a:gd name="connsiteX0" fmla="*/ 0 w 901154"/>
              <a:gd name="connsiteY0" fmla="*/ 224424 h 445786"/>
              <a:gd name="connsiteX1" fmla="*/ 1990 w 901154"/>
              <a:gd name="connsiteY1" fmla="*/ 0 h 445786"/>
              <a:gd name="connsiteX2" fmla="*/ 171562 w 901154"/>
              <a:gd name="connsiteY2" fmla="*/ 115408 h 445786"/>
              <a:gd name="connsiteX3" fmla="*/ 730690 w 901154"/>
              <a:gd name="connsiteY3" fmla="*/ 112477 h 445786"/>
              <a:gd name="connsiteX4" fmla="*/ 703618 w 901154"/>
              <a:gd name="connsiteY4" fmla="*/ 12693 h 445786"/>
              <a:gd name="connsiteX5" fmla="*/ 901154 w 901154"/>
              <a:gd name="connsiteY5" fmla="*/ 215624 h 445786"/>
              <a:gd name="connsiteX6" fmla="*/ 713091 w 901154"/>
              <a:gd name="connsiteY6" fmla="*/ 445786 h 445786"/>
              <a:gd name="connsiteX7" fmla="*/ 730690 w 901154"/>
              <a:gd name="connsiteY7" fmla="*/ 339724 h 445786"/>
              <a:gd name="connsiteX8" fmla="*/ 173392 w 901154"/>
              <a:gd name="connsiteY8" fmla="*/ 345135 h 445786"/>
              <a:gd name="connsiteX9" fmla="*/ 0 w 901154"/>
              <a:gd name="connsiteY9" fmla="*/ 224424 h 445786"/>
              <a:gd name="connsiteX0" fmla="*/ 5014 w 899214"/>
              <a:gd name="connsiteY0" fmla="*/ 282677 h 445786"/>
              <a:gd name="connsiteX1" fmla="*/ 50 w 899214"/>
              <a:gd name="connsiteY1" fmla="*/ 0 h 445786"/>
              <a:gd name="connsiteX2" fmla="*/ 169622 w 899214"/>
              <a:gd name="connsiteY2" fmla="*/ 115408 h 445786"/>
              <a:gd name="connsiteX3" fmla="*/ 728750 w 899214"/>
              <a:gd name="connsiteY3" fmla="*/ 112477 h 445786"/>
              <a:gd name="connsiteX4" fmla="*/ 701678 w 899214"/>
              <a:gd name="connsiteY4" fmla="*/ 12693 h 445786"/>
              <a:gd name="connsiteX5" fmla="*/ 899214 w 899214"/>
              <a:gd name="connsiteY5" fmla="*/ 215624 h 445786"/>
              <a:gd name="connsiteX6" fmla="*/ 711151 w 899214"/>
              <a:gd name="connsiteY6" fmla="*/ 445786 h 445786"/>
              <a:gd name="connsiteX7" fmla="*/ 728750 w 899214"/>
              <a:gd name="connsiteY7" fmla="*/ 339724 h 445786"/>
              <a:gd name="connsiteX8" fmla="*/ 171452 w 899214"/>
              <a:gd name="connsiteY8" fmla="*/ 345135 h 445786"/>
              <a:gd name="connsiteX9" fmla="*/ 5014 w 899214"/>
              <a:gd name="connsiteY9" fmla="*/ 282677 h 445786"/>
              <a:gd name="connsiteX0" fmla="*/ 1589 w 895789"/>
              <a:gd name="connsiteY0" fmla="*/ 272546 h 435655"/>
              <a:gd name="connsiteX1" fmla="*/ 102 w 895789"/>
              <a:gd name="connsiteY1" fmla="*/ 0 h 435655"/>
              <a:gd name="connsiteX2" fmla="*/ 166197 w 895789"/>
              <a:gd name="connsiteY2" fmla="*/ 105277 h 435655"/>
              <a:gd name="connsiteX3" fmla="*/ 725325 w 895789"/>
              <a:gd name="connsiteY3" fmla="*/ 102346 h 435655"/>
              <a:gd name="connsiteX4" fmla="*/ 698253 w 895789"/>
              <a:gd name="connsiteY4" fmla="*/ 2562 h 435655"/>
              <a:gd name="connsiteX5" fmla="*/ 895789 w 895789"/>
              <a:gd name="connsiteY5" fmla="*/ 205493 h 435655"/>
              <a:gd name="connsiteX6" fmla="*/ 707726 w 895789"/>
              <a:gd name="connsiteY6" fmla="*/ 435655 h 435655"/>
              <a:gd name="connsiteX7" fmla="*/ 725325 w 895789"/>
              <a:gd name="connsiteY7" fmla="*/ 329593 h 435655"/>
              <a:gd name="connsiteX8" fmla="*/ 168027 w 895789"/>
              <a:gd name="connsiteY8" fmla="*/ 335004 h 435655"/>
              <a:gd name="connsiteX9" fmla="*/ 1589 w 895789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168176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166346 w 895938"/>
              <a:gd name="connsiteY2" fmla="*/ 105277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435655"/>
              <a:gd name="connsiteX1" fmla="*/ 251 w 895938"/>
              <a:gd name="connsiteY1" fmla="*/ 0 h 435655"/>
              <a:gd name="connsiteX2" fmla="*/ 88115 w 895938"/>
              <a:gd name="connsiteY2" fmla="*/ 100212 h 435655"/>
              <a:gd name="connsiteX3" fmla="*/ 725474 w 895938"/>
              <a:gd name="connsiteY3" fmla="*/ 102346 h 435655"/>
              <a:gd name="connsiteX4" fmla="*/ 698402 w 895938"/>
              <a:gd name="connsiteY4" fmla="*/ 2562 h 435655"/>
              <a:gd name="connsiteX5" fmla="*/ 895938 w 895938"/>
              <a:gd name="connsiteY5" fmla="*/ 205493 h 435655"/>
              <a:gd name="connsiteX6" fmla="*/ 707875 w 895938"/>
              <a:gd name="connsiteY6" fmla="*/ 435655 h 435655"/>
              <a:gd name="connsiteX7" fmla="*/ 725474 w 895938"/>
              <a:gd name="connsiteY7" fmla="*/ 329593 h 435655"/>
              <a:gd name="connsiteX8" fmla="*/ 93422 w 895938"/>
              <a:gd name="connsiteY8" fmla="*/ 335004 h 435655"/>
              <a:gd name="connsiteX9" fmla="*/ 0 w 895938"/>
              <a:gd name="connsiteY9" fmla="*/ 272546 h 435655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698402 w 895938"/>
              <a:gd name="connsiteY4" fmla="*/ 2562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1695 w 895938"/>
              <a:gd name="connsiteY4" fmla="*/ 32955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30014 w 895938"/>
              <a:gd name="connsiteY4" fmla="*/ 50684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72546 h 392598"/>
              <a:gd name="connsiteX1" fmla="*/ 251 w 895938"/>
              <a:gd name="connsiteY1" fmla="*/ 0 h 392598"/>
              <a:gd name="connsiteX2" fmla="*/ 88115 w 895938"/>
              <a:gd name="connsiteY2" fmla="*/ 100212 h 392598"/>
              <a:gd name="connsiteX3" fmla="*/ 725474 w 895938"/>
              <a:gd name="connsiteY3" fmla="*/ 102346 h 392598"/>
              <a:gd name="connsiteX4" fmla="*/ 725023 w 895938"/>
              <a:gd name="connsiteY4" fmla="*/ 43086 h 392598"/>
              <a:gd name="connsiteX5" fmla="*/ 895938 w 895938"/>
              <a:gd name="connsiteY5" fmla="*/ 205493 h 392598"/>
              <a:gd name="connsiteX6" fmla="*/ 727841 w 895938"/>
              <a:gd name="connsiteY6" fmla="*/ 392598 h 392598"/>
              <a:gd name="connsiteX7" fmla="*/ 725474 w 895938"/>
              <a:gd name="connsiteY7" fmla="*/ 329593 h 392598"/>
              <a:gd name="connsiteX8" fmla="*/ 93422 w 895938"/>
              <a:gd name="connsiteY8" fmla="*/ 335004 h 392598"/>
              <a:gd name="connsiteX9" fmla="*/ 0 w 895938"/>
              <a:gd name="connsiteY9" fmla="*/ 272546 h 392598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88115 w 895938"/>
              <a:gd name="connsiteY2" fmla="*/ 90081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6434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3 w 895938"/>
              <a:gd name="connsiteY2" fmla="*/ 92614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4770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95938"/>
              <a:gd name="connsiteY0" fmla="*/ 262415 h 382467"/>
              <a:gd name="connsiteX1" fmla="*/ 251 w 895938"/>
              <a:gd name="connsiteY1" fmla="*/ 0 h 382467"/>
              <a:gd name="connsiteX2" fmla="*/ 91442 w 895938"/>
              <a:gd name="connsiteY2" fmla="*/ 95147 h 382467"/>
              <a:gd name="connsiteX3" fmla="*/ 725474 w 895938"/>
              <a:gd name="connsiteY3" fmla="*/ 92215 h 382467"/>
              <a:gd name="connsiteX4" fmla="*/ 725023 w 895938"/>
              <a:gd name="connsiteY4" fmla="*/ 32955 h 382467"/>
              <a:gd name="connsiteX5" fmla="*/ 895938 w 895938"/>
              <a:gd name="connsiteY5" fmla="*/ 195362 h 382467"/>
              <a:gd name="connsiteX6" fmla="*/ 727841 w 895938"/>
              <a:gd name="connsiteY6" fmla="*/ 382467 h 382467"/>
              <a:gd name="connsiteX7" fmla="*/ 725474 w 895938"/>
              <a:gd name="connsiteY7" fmla="*/ 319462 h 382467"/>
              <a:gd name="connsiteX8" fmla="*/ 93422 w 895938"/>
              <a:gd name="connsiteY8" fmla="*/ 324873 h 382467"/>
              <a:gd name="connsiteX9" fmla="*/ 0 w 895938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91442 w 837357"/>
              <a:gd name="connsiteY2" fmla="*/ 95147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93422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4829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8901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56809 w 837357"/>
              <a:gd name="connsiteY8" fmla="*/ 324873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56921 w 837357"/>
              <a:gd name="connsiteY2" fmla="*/ 102745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6978 w 837357"/>
              <a:gd name="connsiteY2" fmla="*/ 107810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8123 w 837357"/>
              <a:gd name="connsiteY8" fmla="*/ 327406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2215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4747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70637 w 837357"/>
              <a:gd name="connsiteY8" fmla="*/ 322341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  <a:gd name="connsiteX0" fmla="*/ 0 w 837357"/>
              <a:gd name="connsiteY0" fmla="*/ 262415 h 382467"/>
              <a:gd name="connsiteX1" fmla="*/ 251 w 837357"/>
              <a:gd name="connsiteY1" fmla="*/ 0 h 382467"/>
              <a:gd name="connsiteX2" fmla="*/ 69492 w 837357"/>
              <a:gd name="connsiteY2" fmla="*/ 105278 h 382467"/>
              <a:gd name="connsiteX3" fmla="*/ 725474 w 837357"/>
              <a:gd name="connsiteY3" fmla="*/ 99812 h 382467"/>
              <a:gd name="connsiteX4" fmla="*/ 725023 w 837357"/>
              <a:gd name="connsiteY4" fmla="*/ 32955 h 382467"/>
              <a:gd name="connsiteX5" fmla="*/ 837357 w 837357"/>
              <a:gd name="connsiteY5" fmla="*/ 202960 h 382467"/>
              <a:gd name="connsiteX6" fmla="*/ 727841 w 837357"/>
              <a:gd name="connsiteY6" fmla="*/ 382467 h 382467"/>
              <a:gd name="connsiteX7" fmla="*/ 725474 w 837357"/>
              <a:gd name="connsiteY7" fmla="*/ 319462 h 382467"/>
              <a:gd name="connsiteX8" fmla="*/ 69380 w 837357"/>
              <a:gd name="connsiteY8" fmla="*/ 324874 h 382467"/>
              <a:gd name="connsiteX9" fmla="*/ 0 w 837357"/>
              <a:gd name="connsiteY9" fmla="*/ 262415 h 38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57" h="382467">
                <a:moveTo>
                  <a:pt x="0" y="262415"/>
                </a:moveTo>
                <a:cubicBezTo>
                  <a:pt x="663" y="166501"/>
                  <a:pt x="-412" y="95914"/>
                  <a:pt x="251" y="0"/>
                </a:cubicBezTo>
                <a:lnTo>
                  <a:pt x="69492" y="105278"/>
                </a:lnTo>
                <a:lnTo>
                  <a:pt x="725474" y="99812"/>
                </a:lnTo>
                <a:cubicBezTo>
                  <a:pt x="725324" y="80059"/>
                  <a:pt x="725173" y="52708"/>
                  <a:pt x="725023" y="32955"/>
                </a:cubicBezTo>
                <a:lnTo>
                  <a:pt x="837357" y="202960"/>
                </a:lnTo>
                <a:lnTo>
                  <a:pt x="727841" y="382467"/>
                </a:lnTo>
                <a:lnTo>
                  <a:pt x="725474" y="319462"/>
                </a:lnTo>
                <a:lnTo>
                  <a:pt x="69380" y="324874"/>
                </a:lnTo>
                <a:lnTo>
                  <a:pt x="0" y="2624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BCF5DE3-064B-4FEE-990A-4197AAE98BE5}"/>
              </a:ext>
            </a:extLst>
          </p:cNvPr>
          <p:cNvSpPr/>
          <p:nvPr/>
        </p:nvSpPr>
        <p:spPr>
          <a:xfrm>
            <a:off x="545171" y="1412328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</a:rPr>
              <a:t>SetClusters</a:t>
            </a:r>
            <a:r>
              <a:rPr lang="en-US" altLang="ko-KR" sz="2400" b="1" dirty="0">
                <a:solidFill>
                  <a:schemeClr val="bg1"/>
                </a:solidFill>
              </a:rPr>
              <a:t> Policy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2C6F04E0-8EF9-408C-98B3-5107266F4363}"/>
              </a:ext>
            </a:extLst>
          </p:cNvPr>
          <p:cNvCxnSpPr>
            <a:cxnSpLocks/>
            <a:stCxn id="162" idx="2"/>
            <a:endCxn id="162" idx="8"/>
          </p:cNvCxnSpPr>
          <p:nvPr/>
        </p:nvCxnSpPr>
        <p:spPr>
          <a:xfrm flipH="1">
            <a:off x="298613" y="1411894"/>
            <a:ext cx="482" cy="469116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CD235971-6729-4313-8DDB-A821C3E52C9B}"/>
              </a:ext>
            </a:extLst>
          </p:cNvPr>
          <p:cNvSpPr/>
          <p:nvPr/>
        </p:nvSpPr>
        <p:spPr>
          <a:xfrm>
            <a:off x="3431704" y="1844824"/>
            <a:ext cx="6447258" cy="4833693"/>
          </a:xfrm>
          <a:prstGeom prst="rightArrow">
            <a:avLst>
              <a:gd name="adj1" fmla="val 50000"/>
              <a:gd name="adj2" fmla="val 24223"/>
            </a:avLst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직사각형 12">
            <a:extLst>
              <a:ext uri="{FF2B5EF4-FFF2-40B4-BE49-F238E27FC236}">
                <a16:creationId xmlns:a16="http://schemas.microsoft.com/office/drawing/2014/main" id="{2B4096C4-3ED6-4F58-972F-C824B2D78FD3}"/>
              </a:ext>
            </a:extLst>
          </p:cNvPr>
          <p:cNvSpPr/>
          <p:nvPr/>
        </p:nvSpPr>
        <p:spPr>
          <a:xfrm>
            <a:off x="2376993" y="404576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직사각형 13">
            <a:extLst>
              <a:ext uri="{FF2B5EF4-FFF2-40B4-BE49-F238E27FC236}">
                <a16:creationId xmlns:a16="http://schemas.microsoft.com/office/drawing/2014/main" id="{77FED53B-5B3A-4E2E-B57D-CBF438AAE246}"/>
              </a:ext>
            </a:extLst>
          </p:cNvPr>
          <p:cNvSpPr/>
          <p:nvPr/>
        </p:nvSpPr>
        <p:spPr>
          <a:xfrm>
            <a:off x="2376993" y="421167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직사각형 12">
            <a:extLst>
              <a:ext uri="{FF2B5EF4-FFF2-40B4-BE49-F238E27FC236}">
                <a16:creationId xmlns:a16="http://schemas.microsoft.com/office/drawing/2014/main" id="{BEBCB0E3-3D52-4B75-BC88-C133017AC624}"/>
              </a:ext>
            </a:extLst>
          </p:cNvPr>
          <p:cNvSpPr/>
          <p:nvPr/>
        </p:nvSpPr>
        <p:spPr>
          <a:xfrm>
            <a:off x="1888641" y="450220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직사각형 13">
            <a:extLst>
              <a:ext uri="{FF2B5EF4-FFF2-40B4-BE49-F238E27FC236}">
                <a16:creationId xmlns:a16="http://schemas.microsoft.com/office/drawing/2014/main" id="{B7FA2927-3199-4C77-86F6-70CBDC27E249}"/>
              </a:ext>
            </a:extLst>
          </p:cNvPr>
          <p:cNvSpPr/>
          <p:nvPr/>
        </p:nvSpPr>
        <p:spPr>
          <a:xfrm>
            <a:off x="1888641" y="466811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직사각형 12">
            <a:extLst>
              <a:ext uri="{FF2B5EF4-FFF2-40B4-BE49-F238E27FC236}">
                <a16:creationId xmlns:a16="http://schemas.microsoft.com/office/drawing/2014/main" id="{08F2CC60-E784-4B50-8F07-FE5244373091}"/>
              </a:ext>
            </a:extLst>
          </p:cNvPr>
          <p:cNvSpPr/>
          <p:nvPr/>
        </p:nvSpPr>
        <p:spPr>
          <a:xfrm>
            <a:off x="2865345" y="451320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직사각형 13">
            <a:extLst>
              <a:ext uri="{FF2B5EF4-FFF2-40B4-BE49-F238E27FC236}">
                <a16:creationId xmlns:a16="http://schemas.microsoft.com/office/drawing/2014/main" id="{B21C8580-D46C-4C31-8CD7-657B62444431}"/>
              </a:ext>
            </a:extLst>
          </p:cNvPr>
          <p:cNvSpPr/>
          <p:nvPr/>
        </p:nvSpPr>
        <p:spPr>
          <a:xfrm>
            <a:off x="2865345" y="467911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직사각형 12">
            <a:extLst>
              <a:ext uri="{FF2B5EF4-FFF2-40B4-BE49-F238E27FC236}">
                <a16:creationId xmlns:a16="http://schemas.microsoft.com/office/drawing/2014/main" id="{909B4931-C8C3-4DD5-BD87-67756BE64BA2}"/>
              </a:ext>
            </a:extLst>
          </p:cNvPr>
          <p:cNvSpPr/>
          <p:nvPr/>
        </p:nvSpPr>
        <p:spPr>
          <a:xfrm>
            <a:off x="4988672" y="279458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3">
            <a:extLst>
              <a:ext uri="{FF2B5EF4-FFF2-40B4-BE49-F238E27FC236}">
                <a16:creationId xmlns:a16="http://schemas.microsoft.com/office/drawing/2014/main" id="{AFB91354-8441-4EAF-BD6A-8042E8C44149}"/>
              </a:ext>
            </a:extLst>
          </p:cNvPr>
          <p:cNvSpPr/>
          <p:nvPr/>
        </p:nvSpPr>
        <p:spPr>
          <a:xfrm>
            <a:off x="4988672" y="296049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2">
            <a:extLst>
              <a:ext uri="{FF2B5EF4-FFF2-40B4-BE49-F238E27FC236}">
                <a16:creationId xmlns:a16="http://schemas.microsoft.com/office/drawing/2014/main" id="{E493C7F9-B78D-4BCA-AA82-C4D14AC7CA0E}"/>
              </a:ext>
            </a:extLst>
          </p:cNvPr>
          <p:cNvSpPr/>
          <p:nvPr/>
        </p:nvSpPr>
        <p:spPr>
          <a:xfrm>
            <a:off x="4500320" y="3251021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직사각형 13">
            <a:extLst>
              <a:ext uri="{FF2B5EF4-FFF2-40B4-BE49-F238E27FC236}">
                <a16:creationId xmlns:a16="http://schemas.microsoft.com/office/drawing/2014/main" id="{FEA701F4-22F7-4D1F-A56E-0018523484AC}"/>
              </a:ext>
            </a:extLst>
          </p:cNvPr>
          <p:cNvSpPr/>
          <p:nvPr/>
        </p:nvSpPr>
        <p:spPr>
          <a:xfrm>
            <a:off x="4500320" y="3416935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직사각형 12">
            <a:extLst>
              <a:ext uri="{FF2B5EF4-FFF2-40B4-BE49-F238E27FC236}">
                <a16:creationId xmlns:a16="http://schemas.microsoft.com/office/drawing/2014/main" id="{A09330DA-DDF9-4212-8599-37F168913854}"/>
              </a:ext>
            </a:extLst>
          </p:cNvPr>
          <p:cNvSpPr/>
          <p:nvPr/>
        </p:nvSpPr>
        <p:spPr>
          <a:xfrm>
            <a:off x="5477024" y="3262023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3">
            <a:extLst>
              <a:ext uri="{FF2B5EF4-FFF2-40B4-BE49-F238E27FC236}">
                <a16:creationId xmlns:a16="http://schemas.microsoft.com/office/drawing/2014/main" id="{3D0FA288-07FE-4C5B-832E-956D4024F45E}"/>
              </a:ext>
            </a:extLst>
          </p:cNvPr>
          <p:cNvSpPr/>
          <p:nvPr/>
        </p:nvSpPr>
        <p:spPr>
          <a:xfrm>
            <a:off x="5477024" y="3427937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직사각형 12">
            <a:extLst>
              <a:ext uri="{FF2B5EF4-FFF2-40B4-BE49-F238E27FC236}">
                <a16:creationId xmlns:a16="http://schemas.microsoft.com/office/drawing/2014/main" id="{3ECB806D-6541-4FCC-A974-97C8CB2574D9}"/>
              </a:ext>
            </a:extLst>
          </p:cNvPr>
          <p:cNvSpPr/>
          <p:nvPr/>
        </p:nvSpPr>
        <p:spPr>
          <a:xfrm>
            <a:off x="7689062" y="407501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3">
            <a:extLst>
              <a:ext uri="{FF2B5EF4-FFF2-40B4-BE49-F238E27FC236}">
                <a16:creationId xmlns:a16="http://schemas.microsoft.com/office/drawing/2014/main" id="{EB591B81-8234-4B91-A213-FD77D383FE55}"/>
              </a:ext>
            </a:extLst>
          </p:cNvPr>
          <p:cNvSpPr/>
          <p:nvPr/>
        </p:nvSpPr>
        <p:spPr>
          <a:xfrm>
            <a:off x="7689062" y="424092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">
            <a:extLst>
              <a:ext uri="{FF2B5EF4-FFF2-40B4-BE49-F238E27FC236}">
                <a16:creationId xmlns:a16="http://schemas.microsoft.com/office/drawing/2014/main" id="{3A703C39-B122-4F3B-8BBA-105DFC4E21F1}"/>
              </a:ext>
            </a:extLst>
          </p:cNvPr>
          <p:cNvSpPr/>
          <p:nvPr/>
        </p:nvSpPr>
        <p:spPr>
          <a:xfrm>
            <a:off x="7200710" y="4531455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직사각형 13">
            <a:extLst>
              <a:ext uri="{FF2B5EF4-FFF2-40B4-BE49-F238E27FC236}">
                <a16:creationId xmlns:a16="http://schemas.microsoft.com/office/drawing/2014/main" id="{F44ED74C-728D-492A-81BD-CB309701C7D0}"/>
              </a:ext>
            </a:extLst>
          </p:cNvPr>
          <p:cNvSpPr/>
          <p:nvPr/>
        </p:nvSpPr>
        <p:spPr>
          <a:xfrm>
            <a:off x="7200710" y="4697369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12">
            <a:extLst>
              <a:ext uri="{FF2B5EF4-FFF2-40B4-BE49-F238E27FC236}">
                <a16:creationId xmlns:a16="http://schemas.microsoft.com/office/drawing/2014/main" id="{258720DA-F8BF-4316-A11A-9739B51A480E}"/>
              </a:ext>
            </a:extLst>
          </p:cNvPr>
          <p:cNvSpPr/>
          <p:nvPr/>
        </p:nvSpPr>
        <p:spPr>
          <a:xfrm>
            <a:off x="8177414" y="4542457"/>
            <a:ext cx="831549" cy="701076"/>
          </a:xfrm>
          <a:custGeom>
            <a:avLst/>
            <a:gdLst>
              <a:gd name="connsiteX0" fmla="*/ 0 w 1725186"/>
              <a:gd name="connsiteY0" fmla="*/ 0 h 1490670"/>
              <a:gd name="connsiteX1" fmla="*/ 1725186 w 1725186"/>
              <a:gd name="connsiteY1" fmla="*/ 0 h 1490670"/>
              <a:gd name="connsiteX2" fmla="*/ 1725186 w 1725186"/>
              <a:gd name="connsiteY2" fmla="*/ 1490670 h 1490670"/>
              <a:gd name="connsiteX3" fmla="*/ 0 w 1725186"/>
              <a:gd name="connsiteY3" fmla="*/ 1490670 h 1490670"/>
              <a:gd name="connsiteX4" fmla="*/ 0 w 1725186"/>
              <a:gd name="connsiteY4" fmla="*/ 0 h 1490670"/>
              <a:gd name="connsiteX0" fmla="*/ 0 w 1725186"/>
              <a:gd name="connsiteY0" fmla="*/ 13374 h 1504044"/>
              <a:gd name="connsiteX1" fmla="*/ 846802 w 1725186"/>
              <a:gd name="connsiteY1" fmla="*/ 0 h 1504044"/>
              <a:gd name="connsiteX2" fmla="*/ 1725186 w 1725186"/>
              <a:gd name="connsiteY2" fmla="*/ 13374 h 1504044"/>
              <a:gd name="connsiteX3" fmla="*/ 1725186 w 1725186"/>
              <a:gd name="connsiteY3" fmla="*/ 1504044 h 1504044"/>
              <a:gd name="connsiteX4" fmla="*/ 0 w 1725186"/>
              <a:gd name="connsiteY4" fmla="*/ 1504044 h 1504044"/>
              <a:gd name="connsiteX5" fmla="*/ 0 w 1725186"/>
              <a:gd name="connsiteY5" fmla="*/ 13374 h 1504044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0 w 1725186"/>
              <a:gd name="connsiteY4" fmla="*/ 1956107 h 1956107"/>
              <a:gd name="connsiteX5" fmla="*/ 0 w 1725186"/>
              <a:gd name="connsiteY5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57076 w 1725186"/>
              <a:gd name="connsiteY4" fmla="*/ 1952091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  <a:gd name="connsiteX0" fmla="*/ 0 w 1725186"/>
              <a:gd name="connsiteY0" fmla="*/ 465437 h 1956107"/>
              <a:gd name="connsiteX1" fmla="*/ 867351 w 1725186"/>
              <a:gd name="connsiteY1" fmla="*/ 0 h 1956107"/>
              <a:gd name="connsiteX2" fmla="*/ 1725186 w 1725186"/>
              <a:gd name="connsiteY2" fmla="*/ 465437 h 1956107"/>
              <a:gd name="connsiteX3" fmla="*/ 1725186 w 1725186"/>
              <a:gd name="connsiteY3" fmla="*/ 1956107 h 1956107"/>
              <a:gd name="connsiteX4" fmla="*/ 877625 w 1725186"/>
              <a:gd name="connsiteY4" fmla="*/ 1397286 h 1956107"/>
              <a:gd name="connsiteX5" fmla="*/ 0 w 1725186"/>
              <a:gd name="connsiteY5" fmla="*/ 1956107 h 1956107"/>
              <a:gd name="connsiteX6" fmla="*/ 0 w 1725186"/>
              <a:gd name="connsiteY6" fmla="*/ 465437 h 195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56107">
                <a:moveTo>
                  <a:pt x="0" y="465437"/>
                </a:moveTo>
                <a:lnTo>
                  <a:pt x="867351" y="0"/>
                </a:lnTo>
                <a:lnTo>
                  <a:pt x="1725186" y="465437"/>
                </a:lnTo>
                <a:lnTo>
                  <a:pt x="1725186" y="1956107"/>
                </a:lnTo>
                <a:lnTo>
                  <a:pt x="877625" y="1397286"/>
                </a:lnTo>
                <a:lnTo>
                  <a:pt x="0" y="1956107"/>
                </a:lnTo>
                <a:lnTo>
                  <a:pt x="0" y="465437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직사각형 13">
            <a:extLst>
              <a:ext uri="{FF2B5EF4-FFF2-40B4-BE49-F238E27FC236}">
                <a16:creationId xmlns:a16="http://schemas.microsoft.com/office/drawing/2014/main" id="{50D1F329-2D3D-4EE5-978A-6068188F8D48}"/>
              </a:ext>
            </a:extLst>
          </p:cNvPr>
          <p:cNvSpPr/>
          <p:nvPr/>
        </p:nvSpPr>
        <p:spPr>
          <a:xfrm>
            <a:off x="8177414" y="4708371"/>
            <a:ext cx="831549" cy="710292"/>
          </a:xfrm>
          <a:custGeom>
            <a:avLst/>
            <a:gdLst>
              <a:gd name="connsiteX0" fmla="*/ 0 w 1725186"/>
              <a:gd name="connsiteY0" fmla="*/ 0 h 1515263"/>
              <a:gd name="connsiteX1" fmla="*/ 1725186 w 1725186"/>
              <a:gd name="connsiteY1" fmla="*/ 0 h 1515263"/>
              <a:gd name="connsiteX2" fmla="*/ 1725186 w 1725186"/>
              <a:gd name="connsiteY2" fmla="*/ 1515263 h 1515263"/>
              <a:gd name="connsiteX3" fmla="*/ 0 w 1725186"/>
              <a:gd name="connsiteY3" fmla="*/ 1515263 h 1515263"/>
              <a:gd name="connsiteX4" fmla="*/ 0 w 1725186"/>
              <a:gd name="connsiteY4" fmla="*/ 0 h 1515263"/>
              <a:gd name="connsiteX0" fmla="*/ 0 w 1725186"/>
              <a:gd name="connsiteY0" fmla="*/ 21639 h 1536902"/>
              <a:gd name="connsiteX1" fmla="*/ 883702 w 1725186"/>
              <a:gd name="connsiteY1" fmla="*/ 0 h 1536902"/>
              <a:gd name="connsiteX2" fmla="*/ 1725186 w 1725186"/>
              <a:gd name="connsiteY2" fmla="*/ 21639 h 1536902"/>
              <a:gd name="connsiteX3" fmla="*/ 1725186 w 1725186"/>
              <a:gd name="connsiteY3" fmla="*/ 1536902 h 1536902"/>
              <a:gd name="connsiteX4" fmla="*/ 0 w 1725186"/>
              <a:gd name="connsiteY4" fmla="*/ 1536902 h 1536902"/>
              <a:gd name="connsiteX5" fmla="*/ 0 w 1725186"/>
              <a:gd name="connsiteY5" fmla="*/ 21639 h 1536902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0 w 1725186"/>
              <a:gd name="connsiteY4" fmla="*/ 1515263 h 1515263"/>
              <a:gd name="connsiteX5" fmla="*/ 0 w 1725186"/>
              <a:gd name="connsiteY5" fmla="*/ 0 h 1515263"/>
              <a:gd name="connsiteX0" fmla="*/ 0 w 1725186"/>
              <a:gd name="connsiteY0" fmla="*/ 0 h 1515263"/>
              <a:gd name="connsiteX1" fmla="*/ 873428 w 1725186"/>
              <a:gd name="connsiteY1" fmla="*/ 471521 h 1515263"/>
              <a:gd name="connsiteX2" fmla="*/ 1725186 w 1725186"/>
              <a:gd name="connsiteY2" fmla="*/ 0 h 1515263"/>
              <a:gd name="connsiteX3" fmla="*/ 1725186 w 1725186"/>
              <a:gd name="connsiteY3" fmla="*/ 1515263 h 1515263"/>
              <a:gd name="connsiteX4" fmla="*/ 832331 w 1725186"/>
              <a:gd name="connsiteY4" fmla="*/ 1509211 h 1515263"/>
              <a:gd name="connsiteX5" fmla="*/ 0 w 1725186"/>
              <a:gd name="connsiteY5" fmla="*/ 1515263 h 1515263"/>
              <a:gd name="connsiteX6" fmla="*/ 0 w 1725186"/>
              <a:gd name="connsiteY6" fmla="*/ 0 h 1515263"/>
              <a:gd name="connsiteX0" fmla="*/ 0 w 1725186"/>
              <a:gd name="connsiteY0" fmla="*/ 0 h 1981822"/>
              <a:gd name="connsiteX1" fmla="*/ 873428 w 1725186"/>
              <a:gd name="connsiteY1" fmla="*/ 471521 h 1981822"/>
              <a:gd name="connsiteX2" fmla="*/ 1725186 w 1725186"/>
              <a:gd name="connsiteY2" fmla="*/ 0 h 1981822"/>
              <a:gd name="connsiteX3" fmla="*/ 1725186 w 1725186"/>
              <a:gd name="connsiteY3" fmla="*/ 1515263 h 1981822"/>
              <a:gd name="connsiteX4" fmla="*/ 863153 w 1725186"/>
              <a:gd name="connsiteY4" fmla="*/ 1981822 h 1981822"/>
              <a:gd name="connsiteX5" fmla="*/ 0 w 1725186"/>
              <a:gd name="connsiteY5" fmla="*/ 1515263 h 1981822"/>
              <a:gd name="connsiteX6" fmla="*/ 0 w 1725186"/>
              <a:gd name="connsiteY6" fmla="*/ 0 h 1981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186" h="1981822">
                <a:moveTo>
                  <a:pt x="0" y="0"/>
                </a:moveTo>
                <a:lnTo>
                  <a:pt x="873428" y="471521"/>
                </a:lnTo>
                <a:lnTo>
                  <a:pt x="1725186" y="0"/>
                </a:lnTo>
                <a:lnTo>
                  <a:pt x="1725186" y="1515263"/>
                </a:lnTo>
                <a:lnTo>
                  <a:pt x="863153" y="1981822"/>
                </a:lnTo>
                <a:lnTo>
                  <a:pt x="0" y="1515263"/>
                </a:lnTo>
                <a:lnTo>
                  <a:pt x="0" y="0"/>
                </a:lnTo>
                <a:close/>
              </a:path>
            </a:pathLst>
          </a:custGeom>
          <a:solidFill>
            <a:srgbClr val="83CCFD">
              <a:alpha val="38000"/>
            </a:srgbClr>
          </a:solidFill>
          <a:ln w="12700" cap="flat" cmpd="sng" algn="ctr">
            <a:solidFill>
              <a:srgbClr val="CBDD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53ACCC0-77D1-4467-BF25-5F1E4D0F3F6A}"/>
              </a:ext>
            </a:extLst>
          </p:cNvPr>
          <p:cNvSpPr/>
          <p:nvPr/>
        </p:nvSpPr>
        <p:spPr>
          <a:xfrm>
            <a:off x="4753611" y="3698155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AFD200B-4580-405E-892C-931814E788DD}"/>
              </a:ext>
            </a:extLst>
          </p:cNvPr>
          <p:cNvSpPr/>
          <p:nvPr/>
        </p:nvSpPr>
        <p:spPr>
          <a:xfrm>
            <a:off x="3118636" y="4951919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3238670-9EAD-4404-B8C9-9638C049F922}"/>
              </a:ext>
            </a:extLst>
          </p:cNvPr>
          <p:cNvSpPr/>
          <p:nvPr/>
        </p:nvSpPr>
        <p:spPr>
          <a:xfrm>
            <a:off x="8430705" y="5004477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0A9D4CCE-1B88-45B0-A16A-92B03029370D}"/>
              </a:ext>
            </a:extLst>
          </p:cNvPr>
          <p:cNvSpPr/>
          <p:nvPr/>
        </p:nvSpPr>
        <p:spPr>
          <a:xfrm>
            <a:off x="5730315" y="3727610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B378029-130C-4886-893E-998C1147C57E}"/>
              </a:ext>
            </a:extLst>
          </p:cNvPr>
          <p:cNvSpPr/>
          <p:nvPr/>
        </p:nvSpPr>
        <p:spPr>
          <a:xfrm>
            <a:off x="7941992" y="4283183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155FF22-28D4-4A61-A80F-EEAFE4CB8E6C}"/>
              </a:ext>
            </a:extLst>
          </p:cNvPr>
          <p:cNvSpPr txBox="1"/>
          <p:nvPr/>
        </p:nvSpPr>
        <p:spPr>
          <a:xfrm>
            <a:off x="2238171" y="3698010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A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DC45D0A-6BE5-495F-9C1B-BC07A401C3A6}"/>
              </a:ext>
            </a:extLst>
          </p:cNvPr>
          <p:cNvSpPr txBox="1"/>
          <p:nvPr/>
        </p:nvSpPr>
        <p:spPr>
          <a:xfrm>
            <a:off x="4813664" y="2401101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B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1613985-926C-427A-90A2-21DED5365FF9}"/>
              </a:ext>
            </a:extLst>
          </p:cNvPr>
          <p:cNvSpPr txBox="1"/>
          <p:nvPr/>
        </p:nvSpPr>
        <p:spPr>
          <a:xfrm>
            <a:off x="7507708" y="3714953"/>
            <a:ext cx="11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맑은 고딕" panose="020F0502020204030204"/>
              </a:rPr>
              <a:t>Cluster C</a:t>
            </a:r>
            <a:endParaRPr lang="ko-KR" altLang="en-US" b="1" dirty="0">
              <a:solidFill>
                <a:srgbClr val="00B050"/>
              </a:solidFill>
              <a:latin typeface="맑은 고딕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7627FF5-A52F-482E-ABEF-0074C918444F}"/>
              </a:ext>
            </a:extLst>
          </p:cNvPr>
          <p:cNvSpPr txBox="1"/>
          <p:nvPr/>
        </p:nvSpPr>
        <p:spPr>
          <a:xfrm>
            <a:off x="1658847" y="2617057"/>
            <a:ext cx="2133918" cy="52322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Global Scheduling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with </a:t>
            </a: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SetClusters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Policy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C031832-C36B-4FDE-B09E-BF81E6315FFE}"/>
              </a:ext>
            </a:extLst>
          </p:cNvPr>
          <p:cNvSpPr txBox="1"/>
          <p:nvPr/>
        </p:nvSpPr>
        <p:spPr>
          <a:xfrm>
            <a:off x="5868167" y="3097102"/>
            <a:ext cx="449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79646">
                    <a:lumMod val="75000"/>
                  </a:srgbClr>
                </a:solidFill>
                <a:latin typeface="맑은 고딕" panose="020F0502020204030204"/>
              </a:rPr>
              <a:t>Extend Scheduling to Selected Cluster Set</a:t>
            </a:r>
            <a:endParaRPr lang="ko-KR" altLang="en-US" sz="1400" b="1" dirty="0">
              <a:solidFill>
                <a:srgbClr val="F79646">
                  <a:lumMod val="75000"/>
                </a:srgbClr>
              </a:solidFill>
              <a:latin typeface="맑은 고딕" panose="020F0502020204030204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8C229E2-CB8C-45B5-81BE-266E5F543B1F}"/>
              </a:ext>
            </a:extLst>
          </p:cNvPr>
          <p:cNvSpPr/>
          <p:nvPr/>
        </p:nvSpPr>
        <p:spPr>
          <a:xfrm>
            <a:off x="1690496" y="5416825"/>
            <a:ext cx="1227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</a:rPr>
              <a:t>Worker Node </a:t>
            </a:r>
            <a:endParaRPr lang="ko-KR" altLang="en-US" sz="120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A9B7DC25-2D0C-4567-93F7-D980BCFF27B8}"/>
              </a:ext>
            </a:extLst>
          </p:cNvPr>
          <p:cNvSpPr/>
          <p:nvPr/>
        </p:nvSpPr>
        <p:spPr>
          <a:xfrm>
            <a:off x="7507708" y="2051174"/>
            <a:ext cx="324965" cy="349927"/>
          </a:xfrm>
          <a:prstGeom prst="ellipse">
            <a:avLst/>
          </a:prstGeom>
          <a:solidFill>
            <a:srgbClr val="4F81BD">
              <a:lumMod val="40000"/>
              <a:lumOff val="6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3C5C406-DBDB-4967-8820-68686BFD614A}"/>
              </a:ext>
            </a:extLst>
          </p:cNvPr>
          <p:cNvSpPr txBox="1"/>
          <p:nvPr/>
        </p:nvSpPr>
        <p:spPr>
          <a:xfrm>
            <a:off x="7801207" y="209587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CPU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31F639D-5BE2-43F2-927A-8754F461B933}"/>
              </a:ext>
            </a:extLst>
          </p:cNvPr>
          <p:cNvSpPr/>
          <p:nvPr/>
        </p:nvSpPr>
        <p:spPr>
          <a:xfrm>
            <a:off x="7496656" y="2529598"/>
            <a:ext cx="324965" cy="349927"/>
          </a:xfrm>
          <a:prstGeom prst="ellipse">
            <a:avLst/>
          </a:prstGeom>
          <a:solidFill>
            <a:srgbClr val="9BBB59"/>
          </a:solidFill>
          <a:ln w="38100" cap="flat" cmpd="sng" algn="ctr">
            <a:solidFill>
              <a:srgbClr val="9BBB59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049550-4728-4BFC-B24A-BA665B59A8B9}"/>
              </a:ext>
            </a:extLst>
          </p:cNvPr>
          <p:cNvSpPr txBox="1"/>
          <p:nvPr/>
        </p:nvSpPr>
        <p:spPr>
          <a:xfrm>
            <a:off x="7788383" y="2566061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</a:rPr>
              <a:t>GPU POD</a:t>
            </a:r>
            <a:endParaRPr lang="ko-KR" altLang="en-US" sz="1200" b="1" dirty="0">
              <a:solidFill>
                <a:prstClr val="black"/>
              </a:solidFill>
              <a:latin typeface="맑은 고딕" panose="020F0502020204030204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6F4306E-C937-4F26-9F1E-A01C156749F8}"/>
              </a:ext>
            </a:extLst>
          </p:cNvPr>
          <p:cNvSpPr/>
          <p:nvPr/>
        </p:nvSpPr>
        <p:spPr>
          <a:xfrm>
            <a:off x="2191881" y="4895970"/>
            <a:ext cx="324965" cy="34992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C0E6BC7-89D3-4883-89AE-F85741187E43}"/>
              </a:ext>
            </a:extLst>
          </p:cNvPr>
          <p:cNvSpPr/>
          <p:nvPr/>
        </p:nvSpPr>
        <p:spPr>
          <a:xfrm>
            <a:off x="5248929" y="3108297"/>
            <a:ext cx="324965" cy="34992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BA40A9E-BCC9-422C-B5BE-4775D4FEF851}"/>
              </a:ext>
            </a:extLst>
          </p:cNvPr>
          <p:cNvSpPr/>
          <p:nvPr/>
        </p:nvSpPr>
        <p:spPr>
          <a:xfrm>
            <a:off x="7458402" y="4906080"/>
            <a:ext cx="324965" cy="34992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B0B13EC-183E-41C4-886C-95542542E2C0}"/>
              </a:ext>
            </a:extLst>
          </p:cNvPr>
          <p:cNvCxnSpPr>
            <a:cxnSpLocks/>
            <a:stCxn id="138" idx="2"/>
            <a:endCxn id="41" idx="0"/>
          </p:cNvCxnSpPr>
          <p:nvPr/>
        </p:nvCxnSpPr>
        <p:spPr>
          <a:xfrm flipH="1">
            <a:off x="2354364" y="3140277"/>
            <a:ext cx="371442" cy="1755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164DFB-21F6-408E-91EE-BDCFA98F97C6}"/>
              </a:ext>
            </a:extLst>
          </p:cNvPr>
          <p:cNvCxnSpPr>
            <a:cxnSpLocks/>
            <a:stCxn id="138" idx="2"/>
            <a:endCxn id="42" idx="2"/>
          </p:cNvCxnSpPr>
          <p:nvPr/>
        </p:nvCxnSpPr>
        <p:spPr>
          <a:xfrm>
            <a:off x="2725806" y="3140277"/>
            <a:ext cx="2523123" cy="142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32437A8-3BF4-439B-816B-27670DB2E994}"/>
              </a:ext>
            </a:extLst>
          </p:cNvPr>
          <p:cNvCxnSpPr>
            <a:cxnSpLocks/>
            <a:stCxn id="138" idx="2"/>
            <a:endCxn id="43" idx="2"/>
          </p:cNvCxnSpPr>
          <p:nvPr/>
        </p:nvCxnSpPr>
        <p:spPr>
          <a:xfrm>
            <a:off x="2725806" y="3140277"/>
            <a:ext cx="4732596" cy="1940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5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계획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1" lang="es-ES" altLang="ko-KR" sz="3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  <a:sym typeface="Arial"/>
              </a:rPr>
              <a:t>4</a:t>
            </a:r>
            <a:endParaRPr kumimoji="1" lang="ko-KR" altLang="en-US" sz="37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굴림" charset="-127"/>
              <a:cs typeface="+mn-cs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D28A79-0D4C-407E-84DF-065E673AD21B}"/>
              </a:ext>
            </a:extLst>
          </p:cNvPr>
          <p:cNvSpPr/>
          <p:nvPr/>
        </p:nvSpPr>
        <p:spPr>
          <a:xfrm>
            <a:off x="551384" y="4077072"/>
            <a:ext cx="11745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실행 형태</a:t>
            </a:r>
            <a:r>
              <a:rPr lang="en-US" altLang="ko-KR" sz="2000" dirty="0"/>
              <a:t>(</a:t>
            </a:r>
            <a:r>
              <a:rPr lang="ko-KR" altLang="en-US" sz="2000" dirty="0"/>
              <a:t>마이크로 서비스</a:t>
            </a:r>
            <a:r>
              <a:rPr lang="en-US" altLang="ko-KR" sz="2000" dirty="0"/>
              <a:t>/</a:t>
            </a:r>
            <a:r>
              <a:rPr lang="ko-KR" altLang="en-US" sz="2000" dirty="0"/>
              <a:t>비 마이크로 서비스</a:t>
            </a:r>
            <a:r>
              <a:rPr lang="en-US" altLang="ko-KR" sz="2000" dirty="0"/>
              <a:t>/</a:t>
            </a:r>
            <a:r>
              <a:rPr lang="ko-KR" altLang="en-US" sz="2000" dirty="0"/>
              <a:t>함수</a:t>
            </a:r>
            <a:r>
              <a:rPr lang="en-US" altLang="ko-KR" sz="2000" dirty="0"/>
              <a:t>)</a:t>
            </a:r>
            <a:r>
              <a:rPr lang="ko-KR" altLang="en-US" sz="2000" dirty="0"/>
              <a:t>의 특성을 고려한 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자원 할당 스케줄러 기술 최적화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A815DC-0F06-4AAE-9828-FC80C700AD8D}"/>
              </a:ext>
            </a:extLst>
          </p:cNvPr>
          <p:cNvSpPr/>
          <p:nvPr/>
        </p:nvSpPr>
        <p:spPr>
          <a:xfrm>
            <a:off x="551384" y="2024844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Policy</a:t>
            </a:r>
            <a:r>
              <a:rPr lang="ko-KR" altLang="en-US" sz="2000" dirty="0"/>
              <a:t>별 스케일링 제어기 개발 및 고도화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7F6431-5D91-4D71-8878-D88445A07FD0}"/>
              </a:ext>
            </a:extLst>
          </p:cNvPr>
          <p:cNvSpPr/>
          <p:nvPr/>
        </p:nvSpPr>
        <p:spPr>
          <a:xfrm>
            <a:off x="551384" y="1340768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GS-Scheduler </a:t>
            </a:r>
            <a:r>
              <a:rPr lang="ko-KR" altLang="en-US" sz="2000" dirty="0"/>
              <a:t>설치 고도화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B3C0ED-2DE9-43C6-9157-C253EBD763B5}"/>
              </a:ext>
            </a:extLst>
          </p:cNvPr>
          <p:cNvSpPr/>
          <p:nvPr/>
        </p:nvSpPr>
        <p:spPr>
          <a:xfrm>
            <a:off x="551384" y="2708920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Job / </a:t>
            </a:r>
            <a:r>
              <a:rPr lang="en-US" altLang="ko-KR" sz="2000" dirty="0" err="1"/>
              <a:t>DemonSet</a:t>
            </a:r>
            <a:r>
              <a:rPr lang="en-US" altLang="ko-KR" sz="2000" dirty="0"/>
              <a:t> / </a:t>
            </a:r>
            <a:r>
              <a:rPr lang="en-US" altLang="ko-KR" sz="2000" dirty="0" err="1"/>
              <a:t>RestfulSet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리소스 할당 적용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49CC9B-ABA3-4FAB-8DE2-40E4AD143802}"/>
              </a:ext>
            </a:extLst>
          </p:cNvPr>
          <p:cNvSpPr/>
          <p:nvPr/>
        </p:nvSpPr>
        <p:spPr>
          <a:xfrm>
            <a:off x="544908" y="339299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글로벌 스케줄링에서 </a:t>
            </a:r>
            <a:r>
              <a:rPr lang="en-US" altLang="ko-KR" sz="2000" dirty="0"/>
              <a:t>Storage Class / Volume </a:t>
            </a:r>
            <a:r>
              <a:rPr lang="ko-KR" altLang="en-US" sz="2000" dirty="0"/>
              <a:t>리소스 고려 적용</a:t>
            </a:r>
          </a:p>
        </p:txBody>
      </p:sp>
    </p:spTree>
    <p:extLst>
      <p:ext uri="{BB962C8B-B14F-4D97-AF65-F5344CB8AC3E}">
        <p14:creationId xmlns:p14="http://schemas.microsoft.com/office/powerpoint/2010/main" val="3109383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계획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r>
              <a:rPr kumimoji="1" lang="es-ES" altLang="ko-KR" sz="3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  <a:sym typeface="Arial"/>
              </a:rPr>
              <a:t>4</a:t>
            </a:r>
            <a:endParaRPr kumimoji="1" lang="ko-KR" altLang="en-US" sz="37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굴림" charset="-127"/>
              <a:cs typeface="+mn-cs"/>
              <a:sym typeface="Arial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AF97DEF-BA9B-4EAB-9CFD-AF6F64F02995}"/>
              </a:ext>
            </a:extLst>
          </p:cNvPr>
          <p:cNvSpPr/>
          <p:nvPr/>
        </p:nvSpPr>
        <p:spPr>
          <a:xfrm>
            <a:off x="3633420" y="5403382"/>
            <a:ext cx="3946355" cy="45719"/>
          </a:xfrm>
          <a:custGeom>
            <a:avLst/>
            <a:gdLst>
              <a:gd name="connsiteX0" fmla="*/ 0 w 4559968"/>
              <a:gd name="connsiteY0" fmla="*/ 24063 h 24063"/>
              <a:gd name="connsiteX1" fmla="*/ 4559968 w 4559968"/>
              <a:gd name="connsiteY1" fmla="*/ 0 h 2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9968" h="24063">
                <a:moveTo>
                  <a:pt x="0" y="24063"/>
                </a:moveTo>
                <a:lnTo>
                  <a:pt x="4559968" y="0"/>
                </a:lnTo>
              </a:path>
            </a:pathLst>
          </a:custGeom>
          <a:noFill/>
          <a:ln w="130175" cap="flat" cmpd="sng" algn="ctr">
            <a:solidFill>
              <a:srgbClr val="496DAD"/>
            </a:solidFill>
            <a:prstDash val="solid"/>
            <a:miter lim="800000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120E117-CFFB-407F-99F8-7A5D202BDEB9}"/>
              </a:ext>
            </a:extLst>
          </p:cNvPr>
          <p:cNvSpPr/>
          <p:nvPr/>
        </p:nvSpPr>
        <p:spPr>
          <a:xfrm>
            <a:off x="3651467" y="4777741"/>
            <a:ext cx="3946349" cy="428920"/>
          </a:xfrm>
          <a:custGeom>
            <a:avLst/>
            <a:gdLst>
              <a:gd name="connsiteX0" fmla="*/ 0 w 4578016"/>
              <a:gd name="connsiteY0" fmla="*/ 6016 h 547437"/>
              <a:gd name="connsiteX1" fmla="*/ 3194384 w 4578016"/>
              <a:gd name="connsiteY1" fmla="*/ 0 h 547437"/>
              <a:gd name="connsiteX2" fmla="*/ 3633537 w 4578016"/>
              <a:gd name="connsiteY2" fmla="*/ 547437 h 547437"/>
              <a:gd name="connsiteX3" fmla="*/ 4578016 w 4578016"/>
              <a:gd name="connsiteY3" fmla="*/ 535405 h 547437"/>
              <a:gd name="connsiteX0" fmla="*/ 0 w 4578016"/>
              <a:gd name="connsiteY0" fmla="*/ 6016 h 535405"/>
              <a:gd name="connsiteX1" fmla="*/ 3194384 w 4578016"/>
              <a:gd name="connsiteY1" fmla="*/ 0 h 535405"/>
              <a:gd name="connsiteX2" fmla="*/ 3573379 w 4578016"/>
              <a:gd name="connsiteY2" fmla="*/ 487279 h 535405"/>
              <a:gd name="connsiteX3" fmla="*/ 4578016 w 4578016"/>
              <a:gd name="connsiteY3" fmla="*/ 535405 h 535405"/>
              <a:gd name="connsiteX0" fmla="*/ 0 w 4547937"/>
              <a:gd name="connsiteY0" fmla="*/ 6016 h 487279"/>
              <a:gd name="connsiteX1" fmla="*/ 3194384 w 4547937"/>
              <a:gd name="connsiteY1" fmla="*/ 0 h 487279"/>
              <a:gd name="connsiteX2" fmla="*/ 3573379 w 4547937"/>
              <a:gd name="connsiteY2" fmla="*/ 487279 h 487279"/>
              <a:gd name="connsiteX3" fmla="*/ 4547937 w 4547937"/>
              <a:gd name="connsiteY3" fmla="*/ 463215 h 487279"/>
              <a:gd name="connsiteX0" fmla="*/ 0 w 4547937"/>
              <a:gd name="connsiteY0" fmla="*/ 6016 h 481263"/>
              <a:gd name="connsiteX1" fmla="*/ 3194384 w 4547937"/>
              <a:gd name="connsiteY1" fmla="*/ 0 h 481263"/>
              <a:gd name="connsiteX2" fmla="*/ 3567364 w 4547937"/>
              <a:gd name="connsiteY2" fmla="*/ 481263 h 481263"/>
              <a:gd name="connsiteX3" fmla="*/ 4547937 w 4547937"/>
              <a:gd name="connsiteY3" fmla="*/ 463215 h 48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7937" h="481263">
                <a:moveTo>
                  <a:pt x="0" y="6016"/>
                </a:moveTo>
                <a:lnTo>
                  <a:pt x="3194384" y="0"/>
                </a:lnTo>
                <a:lnTo>
                  <a:pt x="3567364" y="481263"/>
                </a:lnTo>
                <a:lnTo>
                  <a:pt x="4547937" y="463215"/>
                </a:lnTo>
              </a:path>
            </a:pathLst>
          </a:custGeom>
          <a:noFill/>
          <a:ln w="130175" cap="flat" cmpd="sng" algn="ctr">
            <a:solidFill>
              <a:srgbClr val="CF8446">
                <a:alpha val="68000"/>
              </a:srgb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2766B-510E-493E-B48A-3B49333D7648}"/>
              </a:ext>
            </a:extLst>
          </p:cNvPr>
          <p:cNvSpPr/>
          <p:nvPr/>
        </p:nvSpPr>
        <p:spPr>
          <a:xfrm>
            <a:off x="4223794" y="4619544"/>
            <a:ext cx="1227292" cy="35945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다단계 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AC515E8-2148-47F8-8422-D7A9A67FE7C0}"/>
              </a:ext>
            </a:extLst>
          </p:cNvPr>
          <p:cNvSpPr/>
          <p:nvPr/>
        </p:nvSpPr>
        <p:spPr>
          <a:xfrm>
            <a:off x="5713604" y="4604847"/>
            <a:ext cx="1035972" cy="35945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Ready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E5A5AF-729D-4313-BC2C-54C5C66B7F39}"/>
              </a:ext>
            </a:extLst>
          </p:cNvPr>
          <p:cNvSpPr/>
          <p:nvPr/>
        </p:nvSpPr>
        <p:spPr>
          <a:xfrm>
            <a:off x="6350179" y="3448766"/>
            <a:ext cx="8787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 Warm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Start Point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EA5AFC-B408-4FAB-82B8-DF8E42730864}"/>
              </a:ext>
            </a:extLst>
          </p:cNvPr>
          <p:cNvCxnSpPr>
            <a:cxnSpLocks/>
          </p:cNvCxnSpPr>
          <p:nvPr/>
        </p:nvCxnSpPr>
        <p:spPr>
          <a:xfrm>
            <a:off x="5423603" y="4730662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2F7CAF-D5DD-457A-9AB3-FE05CCEB381F}"/>
              </a:ext>
            </a:extLst>
          </p:cNvPr>
          <p:cNvCxnSpPr>
            <a:cxnSpLocks/>
          </p:cNvCxnSpPr>
          <p:nvPr/>
        </p:nvCxnSpPr>
        <p:spPr>
          <a:xfrm flipH="1">
            <a:off x="5440056" y="4857308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4E45D3-1853-410E-8FCB-B78A668123AE}"/>
              </a:ext>
            </a:extLst>
          </p:cNvPr>
          <p:cNvCxnSpPr>
            <a:cxnSpLocks/>
          </p:cNvCxnSpPr>
          <p:nvPr/>
        </p:nvCxnSpPr>
        <p:spPr>
          <a:xfrm>
            <a:off x="6807915" y="5316199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32689A-3B03-4A84-863C-4CC8477CB432}"/>
              </a:ext>
            </a:extLst>
          </p:cNvPr>
          <p:cNvCxnSpPr>
            <a:cxnSpLocks/>
          </p:cNvCxnSpPr>
          <p:nvPr/>
        </p:nvCxnSpPr>
        <p:spPr>
          <a:xfrm flipH="1">
            <a:off x="6824368" y="5442845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12D488-E3DC-49B3-ABEB-96A208A1E2C2}"/>
              </a:ext>
            </a:extLst>
          </p:cNvPr>
          <p:cNvSpPr/>
          <p:nvPr/>
        </p:nvSpPr>
        <p:spPr>
          <a:xfrm>
            <a:off x="4282398" y="5967334"/>
            <a:ext cx="1227291" cy="35945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6800963-7D04-4C73-AFE2-B8ABFECB3928}"/>
              </a:ext>
            </a:extLst>
          </p:cNvPr>
          <p:cNvSpPr/>
          <p:nvPr/>
        </p:nvSpPr>
        <p:spPr>
          <a:xfrm>
            <a:off x="4223794" y="5920264"/>
            <a:ext cx="1227291" cy="35945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다단계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03EBFC-B2F9-4E93-B6B6-C427A608D8A1}"/>
              </a:ext>
            </a:extLst>
          </p:cNvPr>
          <p:cNvSpPr/>
          <p:nvPr/>
        </p:nvSpPr>
        <p:spPr>
          <a:xfrm>
            <a:off x="5686135" y="5966890"/>
            <a:ext cx="1035972" cy="35945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8A10C26-8F26-456D-B69D-693B98F48076}"/>
              </a:ext>
            </a:extLst>
          </p:cNvPr>
          <p:cNvSpPr/>
          <p:nvPr/>
        </p:nvSpPr>
        <p:spPr>
          <a:xfrm>
            <a:off x="5623698" y="5922978"/>
            <a:ext cx="1035972" cy="35945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57A187-47D2-4707-9777-0405E68EB110}"/>
              </a:ext>
            </a:extLst>
          </p:cNvPr>
          <p:cNvSpPr/>
          <p:nvPr/>
        </p:nvSpPr>
        <p:spPr>
          <a:xfrm>
            <a:off x="5564264" y="5873357"/>
            <a:ext cx="1035972" cy="35945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Ready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4CD722-C524-448C-8226-C15BD54AFB8F}"/>
              </a:ext>
            </a:extLst>
          </p:cNvPr>
          <p:cNvSpPr/>
          <p:nvPr/>
        </p:nvSpPr>
        <p:spPr>
          <a:xfrm>
            <a:off x="4117012" y="5814467"/>
            <a:ext cx="2707347" cy="609880"/>
          </a:xfrm>
          <a:prstGeom prst="rect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7DA482-B444-4F4F-9198-FC9C8E78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43" y="4460011"/>
            <a:ext cx="932795" cy="6055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A3283-09C7-43D8-A0FC-ADDAF1AC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79" y="4431614"/>
            <a:ext cx="634865" cy="3714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2EA9D4-6ED0-467F-8FC5-78E9C8D60B6E}"/>
              </a:ext>
            </a:extLst>
          </p:cNvPr>
          <p:cNvSpPr/>
          <p:nvPr/>
        </p:nvSpPr>
        <p:spPr>
          <a:xfrm>
            <a:off x="2712672" y="4127456"/>
            <a:ext cx="1193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저장소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7A14ED-9E84-4C2F-9998-3A0E0C7A04EB}"/>
              </a:ext>
            </a:extLst>
          </p:cNvPr>
          <p:cNvGrpSpPr/>
          <p:nvPr/>
        </p:nvGrpSpPr>
        <p:grpSpPr>
          <a:xfrm>
            <a:off x="2833677" y="5100649"/>
            <a:ext cx="932795" cy="646318"/>
            <a:chOff x="1831976" y="5344770"/>
            <a:chExt cx="932795" cy="6463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D2FE63A-AC31-4B12-880D-6850BA36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976" y="5385557"/>
              <a:ext cx="932795" cy="60553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809094-BAE9-4E3F-9C6A-E9D451FA964C}"/>
                </a:ext>
              </a:extLst>
            </p:cNvPr>
            <p:cNvGrpSpPr/>
            <p:nvPr/>
          </p:nvGrpSpPr>
          <p:grpSpPr>
            <a:xfrm>
              <a:off x="2076156" y="5344770"/>
              <a:ext cx="444433" cy="455069"/>
              <a:chOff x="1273468" y="3700750"/>
              <a:chExt cx="536301" cy="524140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B2D9B19F-3BB2-4338-B05C-78FCF9824CE8}"/>
                  </a:ext>
                </a:extLst>
              </p:cNvPr>
              <p:cNvSpPr/>
              <p:nvPr/>
            </p:nvSpPr>
            <p:spPr>
              <a:xfrm>
                <a:off x="1273468" y="3700750"/>
                <a:ext cx="536301" cy="524140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7" name="Picture 4" descr="Image result for ibm cloud container registry&quot;">
                <a:extLst>
                  <a:ext uri="{FF2B5EF4-FFF2-40B4-BE49-F238E27FC236}">
                    <a16:creationId xmlns:a16="http://schemas.microsoft.com/office/drawing/2014/main" id="{3FB96BE8-5C1C-4948-A714-24DA6A77D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8904" y="3759920"/>
                <a:ext cx="451150" cy="451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18B154-64AA-4ACB-8030-CBA98A26EEDB}"/>
              </a:ext>
            </a:extLst>
          </p:cNvPr>
          <p:cNvSpPr/>
          <p:nvPr/>
        </p:nvSpPr>
        <p:spPr>
          <a:xfrm>
            <a:off x="2720042" y="5798330"/>
            <a:ext cx="1333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응용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마이크로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서비스 저장소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656C7651-39A5-4C82-840F-C461E67A61E4}"/>
              </a:ext>
            </a:extLst>
          </p:cNvPr>
          <p:cNvSpPr/>
          <p:nvPr/>
        </p:nvSpPr>
        <p:spPr>
          <a:xfrm>
            <a:off x="5850189" y="4480697"/>
            <a:ext cx="656675" cy="198270"/>
          </a:xfrm>
          <a:prstGeom prst="homePlate">
            <a:avLst/>
          </a:prstGeom>
          <a:solidFill>
            <a:srgbClr val="A5B9D8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Function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왼쪽 화살표 65">
            <a:extLst>
              <a:ext uri="{FF2B5EF4-FFF2-40B4-BE49-F238E27FC236}">
                <a16:creationId xmlns:a16="http://schemas.microsoft.com/office/drawing/2014/main" id="{D74D02D6-C5D9-477E-9CF9-C74763184908}"/>
              </a:ext>
            </a:extLst>
          </p:cNvPr>
          <p:cNvSpPr/>
          <p:nvPr/>
        </p:nvSpPr>
        <p:spPr>
          <a:xfrm flipH="1">
            <a:off x="4223792" y="3746632"/>
            <a:ext cx="2504701" cy="765916"/>
          </a:xfrm>
          <a:prstGeom prst="leftArrow">
            <a:avLst/>
          </a:prstGeom>
          <a:gradFill flip="none" rotWithShape="1">
            <a:gsLst>
              <a:gs pos="0">
                <a:sysClr val="window" lastClr="FFFFFF"/>
              </a:gs>
              <a:gs pos="70000">
                <a:srgbClr val="C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 Warming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593BC20-6840-4415-96F7-711F3EDFA095}"/>
              </a:ext>
            </a:extLst>
          </p:cNvPr>
          <p:cNvSpPr/>
          <p:nvPr/>
        </p:nvSpPr>
        <p:spPr>
          <a:xfrm>
            <a:off x="7008929" y="5803242"/>
            <a:ext cx="1702744" cy="51503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5875" cap="flat" cmpd="sng" algn="ctr">
            <a:solidFill>
              <a:srgbClr val="4BACC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풀링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(Pool)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캐시관리기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Picture 4" descr="Image result for 기어 아이콘&quot;">
            <a:extLst>
              <a:ext uri="{FF2B5EF4-FFF2-40B4-BE49-F238E27FC236}">
                <a16:creationId xmlns:a16="http://schemas.microsoft.com/office/drawing/2014/main" id="{74B7661E-B348-4FB1-B9D1-1DE56A72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29" y="5923380"/>
            <a:ext cx="371951" cy="3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기어 아이콘&quot;">
            <a:extLst>
              <a:ext uri="{FF2B5EF4-FFF2-40B4-BE49-F238E27FC236}">
                <a16:creationId xmlns:a16="http://schemas.microsoft.com/office/drawing/2014/main" id="{DB55BC1D-BCB9-4C91-AA70-BEC1289B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69" y="6049674"/>
            <a:ext cx="160308" cy="1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기어 아이콘&quot;">
            <a:extLst>
              <a:ext uri="{FF2B5EF4-FFF2-40B4-BE49-F238E27FC236}">
                <a16:creationId xmlns:a16="http://schemas.microsoft.com/office/drawing/2014/main" id="{C4482CE6-3F91-4E8B-BCA0-72472B05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29" y="5796993"/>
            <a:ext cx="243556" cy="2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8EF9D8-C297-42BB-B2BF-EFC650D4AB02}"/>
              </a:ext>
            </a:extLst>
          </p:cNvPr>
          <p:cNvSpPr/>
          <p:nvPr/>
        </p:nvSpPr>
        <p:spPr>
          <a:xfrm>
            <a:off x="4023279" y="5561548"/>
            <a:ext cx="55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Pool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7A293E0-9584-4AE2-8E60-A0345A53AB0D}"/>
              </a:ext>
            </a:extLst>
          </p:cNvPr>
          <p:cNvSpPr/>
          <p:nvPr/>
        </p:nvSpPr>
        <p:spPr>
          <a:xfrm>
            <a:off x="7325639" y="5201053"/>
            <a:ext cx="1035972" cy="35945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Runtime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588D096-A2C1-45BB-BDB8-82CA65968DC3}"/>
              </a:ext>
            </a:extLst>
          </p:cNvPr>
          <p:cNvSpPr/>
          <p:nvPr/>
        </p:nvSpPr>
        <p:spPr>
          <a:xfrm>
            <a:off x="4217405" y="5231589"/>
            <a:ext cx="1227292" cy="359458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다단계 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Template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94B35A-8B08-4E2A-B0E2-FB731D573934}"/>
              </a:ext>
            </a:extLst>
          </p:cNvPr>
          <p:cNvSpPr/>
          <p:nvPr/>
        </p:nvSpPr>
        <p:spPr>
          <a:xfrm>
            <a:off x="5719026" y="5228406"/>
            <a:ext cx="1035972" cy="359458"/>
          </a:xfrm>
          <a:prstGeom prst="roundRect">
            <a:avLst/>
          </a:prstGeom>
          <a:solidFill>
            <a:srgbClr val="9BBB59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Ready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B87B8D2-8E5B-4DE7-85F7-291290EEE54D}"/>
              </a:ext>
            </a:extLst>
          </p:cNvPr>
          <p:cNvCxnSpPr/>
          <p:nvPr/>
        </p:nvCxnSpPr>
        <p:spPr>
          <a:xfrm>
            <a:off x="6760606" y="3876681"/>
            <a:ext cx="0" cy="1497893"/>
          </a:xfrm>
          <a:prstGeom prst="line">
            <a:avLst/>
          </a:prstGeom>
          <a:noFill/>
          <a:ln w="476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D42445B-FFA4-4386-9024-88DA245A4D18}"/>
              </a:ext>
            </a:extLst>
          </p:cNvPr>
          <p:cNvCxnSpPr/>
          <p:nvPr/>
        </p:nvCxnSpPr>
        <p:spPr>
          <a:xfrm>
            <a:off x="4162721" y="3944952"/>
            <a:ext cx="0" cy="1497893"/>
          </a:xfrm>
          <a:prstGeom prst="line">
            <a:avLst/>
          </a:prstGeom>
          <a:noFill/>
          <a:ln w="47625" cap="flat" cmpd="sng" algn="ctr">
            <a:solidFill>
              <a:sysClr val="windowText" lastClr="00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50E2F1-E117-4BAB-9F0E-344FEF695A87}"/>
              </a:ext>
            </a:extLst>
          </p:cNvPr>
          <p:cNvSpPr/>
          <p:nvPr/>
        </p:nvSpPr>
        <p:spPr>
          <a:xfrm>
            <a:off x="3740406" y="3470667"/>
            <a:ext cx="8755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Cold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Start Point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8EDC7E-AAB2-4EB0-9025-D2BAF994D960}"/>
              </a:ext>
            </a:extLst>
          </p:cNvPr>
          <p:cNvCxnSpPr>
            <a:cxnSpLocks/>
          </p:cNvCxnSpPr>
          <p:nvPr/>
        </p:nvCxnSpPr>
        <p:spPr>
          <a:xfrm>
            <a:off x="5421688" y="5322474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42848E-57E5-44EC-B5A1-60732CF7D26C}"/>
              </a:ext>
            </a:extLst>
          </p:cNvPr>
          <p:cNvCxnSpPr>
            <a:cxnSpLocks/>
          </p:cNvCxnSpPr>
          <p:nvPr/>
        </p:nvCxnSpPr>
        <p:spPr>
          <a:xfrm flipH="1">
            <a:off x="5438141" y="5449120"/>
            <a:ext cx="295423" cy="0"/>
          </a:xfrm>
          <a:prstGeom prst="straightConnector1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437C01B7-D5EB-454D-B3D4-B227257188E6}"/>
              </a:ext>
            </a:extLst>
          </p:cNvPr>
          <p:cNvSpPr/>
          <p:nvPr/>
        </p:nvSpPr>
        <p:spPr>
          <a:xfrm>
            <a:off x="7103337" y="5035557"/>
            <a:ext cx="1384533" cy="646320"/>
          </a:xfrm>
          <a:custGeom>
            <a:avLst/>
            <a:gdLst>
              <a:gd name="connsiteX0" fmla="*/ 0 w 1337244"/>
              <a:gd name="connsiteY0" fmla="*/ 10571 h 750548"/>
              <a:gd name="connsiteX1" fmla="*/ 1326673 w 1337244"/>
              <a:gd name="connsiteY1" fmla="*/ 0 h 750548"/>
              <a:gd name="connsiteX2" fmla="*/ 1337244 w 1337244"/>
              <a:gd name="connsiteY2" fmla="*/ 745262 h 750548"/>
              <a:gd name="connsiteX3" fmla="*/ 58141 w 1337244"/>
              <a:gd name="connsiteY3" fmla="*/ 750548 h 750548"/>
              <a:gd name="connsiteX4" fmla="*/ 0 w 1337244"/>
              <a:gd name="connsiteY4" fmla="*/ 10571 h 750548"/>
              <a:gd name="connsiteX0" fmla="*/ 0 w 1337244"/>
              <a:gd name="connsiteY0" fmla="*/ 10571 h 750548"/>
              <a:gd name="connsiteX1" fmla="*/ 1326673 w 1337244"/>
              <a:gd name="connsiteY1" fmla="*/ 0 h 750548"/>
              <a:gd name="connsiteX2" fmla="*/ 1337244 w 1337244"/>
              <a:gd name="connsiteY2" fmla="*/ 745262 h 750548"/>
              <a:gd name="connsiteX3" fmla="*/ 10571 w 1337244"/>
              <a:gd name="connsiteY3" fmla="*/ 750548 h 750548"/>
              <a:gd name="connsiteX4" fmla="*/ 0 w 1337244"/>
              <a:gd name="connsiteY4" fmla="*/ 10571 h 75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44" h="750548">
                <a:moveTo>
                  <a:pt x="0" y="10571"/>
                </a:moveTo>
                <a:lnTo>
                  <a:pt x="1326673" y="0"/>
                </a:lnTo>
                <a:lnTo>
                  <a:pt x="1337244" y="745262"/>
                </a:lnTo>
                <a:lnTo>
                  <a:pt x="10571" y="750548"/>
                </a:lnTo>
                <a:lnTo>
                  <a:pt x="0" y="1057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89EA7056-EBC0-452D-A379-060D130457D2}"/>
              </a:ext>
            </a:extLst>
          </p:cNvPr>
          <p:cNvSpPr/>
          <p:nvPr/>
        </p:nvSpPr>
        <p:spPr>
          <a:xfrm>
            <a:off x="2734838" y="5060425"/>
            <a:ext cx="1232876" cy="1257849"/>
          </a:xfrm>
          <a:custGeom>
            <a:avLst/>
            <a:gdLst>
              <a:gd name="connsiteX0" fmla="*/ 0 w 1337244"/>
              <a:gd name="connsiteY0" fmla="*/ 10571 h 750548"/>
              <a:gd name="connsiteX1" fmla="*/ 1326673 w 1337244"/>
              <a:gd name="connsiteY1" fmla="*/ 0 h 750548"/>
              <a:gd name="connsiteX2" fmla="*/ 1337244 w 1337244"/>
              <a:gd name="connsiteY2" fmla="*/ 745262 h 750548"/>
              <a:gd name="connsiteX3" fmla="*/ 58141 w 1337244"/>
              <a:gd name="connsiteY3" fmla="*/ 750548 h 750548"/>
              <a:gd name="connsiteX4" fmla="*/ 0 w 1337244"/>
              <a:gd name="connsiteY4" fmla="*/ 10571 h 750548"/>
              <a:gd name="connsiteX0" fmla="*/ 0 w 1337244"/>
              <a:gd name="connsiteY0" fmla="*/ 10571 h 750548"/>
              <a:gd name="connsiteX1" fmla="*/ 1326673 w 1337244"/>
              <a:gd name="connsiteY1" fmla="*/ 0 h 750548"/>
              <a:gd name="connsiteX2" fmla="*/ 1337244 w 1337244"/>
              <a:gd name="connsiteY2" fmla="*/ 745262 h 750548"/>
              <a:gd name="connsiteX3" fmla="*/ 10571 w 1337244"/>
              <a:gd name="connsiteY3" fmla="*/ 750548 h 750548"/>
              <a:gd name="connsiteX4" fmla="*/ 0 w 1337244"/>
              <a:gd name="connsiteY4" fmla="*/ 10571 h 75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244" h="750548">
                <a:moveTo>
                  <a:pt x="0" y="10571"/>
                </a:moveTo>
                <a:lnTo>
                  <a:pt x="1326673" y="0"/>
                </a:lnTo>
                <a:lnTo>
                  <a:pt x="1337244" y="745262"/>
                </a:lnTo>
                <a:lnTo>
                  <a:pt x="10571" y="750548"/>
                </a:lnTo>
                <a:lnTo>
                  <a:pt x="0" y="10571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F50051-9725-4C55-B49C-CEE057DD5C9D}"/>
              </a:ext>
            </a:extLst>
          </p:cNvPr>
          <p:cNvSpPr/>
          <p:nvPr/>
        </p:nvSpPr>
        <p:spPr>
          <a:xfrm>
            <a:off x="479376" y="2606347"/>
            <a:ext cx="11017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ko-KR" altLang="en-US" sz="2000" dirty="0" err="1"/>
              <a:t>엣지</a:t>
            </a:r>
            <a:r>
              <a:rPr lang="ko-KR" altLang="en-US" sz="2000" dirty="0"/>
              <a:t> 응용의 고속 실행을 위한 컨테이너 </a:t>
            </a:r>
            <a:r>
              <a:rPr lang="ko-KR" altLang="en-US" sz="2000" dirty="0" err="1"/>
              <a:t>풀링</a:t>
            </a:r>
            <a:r>
              <a:rPr lang="en-US" altLang="ko-KR" sz="2000" dirty="0"/>
              <a:t>(Pooling)</a:t>
            </a:r>
            <a:r>
              <a:rPr lang="ko-KR" altLang="en-US" sz="2000" dirty="0"/>
              <a:t>기반 </a:t>
            </a:r>
            <a:endParaRPr lang="en-US" altLang="ko-KR" sz="2000" dirty="0"/>
          </a:p>
          <a:p>
            <a:r>
              <a:rPr lang="en-US" altLang="ko-KR" sz="2000" dirty="0"/>
              <a:t>    2</a:t>
            </a:r>
            <a:r>
              <a:rPr lang="ko-KR" altLang="en-US" sz="2000" dirty="0"/>
              <a:t>레벨 실행 </a:t>
            </a:r>
            <a:r>
              <a:rPr lang="en-US" altLang="ko-KR" sz="2000" dirty="0"/>
              <a:t>(Pre-warm start &amp; Warm start) </a:t>
            </a:r>
            <a:r>
              <a:rPr lang="ko-KR" altLang="en-US" sz="2000" dirty="0"/>
              <a:t>기술 최적화 및 통합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8D303C-5B6A-46D5-B811-20B64B94FD75}"/>
              </a:ext>
            </a:extLst>
          </p:cNvPr>
          <p:cNvSpPr/>
          <p:nvPr/>
        </p:nvSpPr>
        <p:spPr>
          <a:xfrm>
            <a:off x="479376" y="1426333"/>
            <a:ext cx="843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이벤트 발생에 따른 함수 자동 </a:t>
            </a:r>
            <a:r>
              <a:rPr lang="ko-KR" altLang="en-US" sz="2000" dirty="0" err="1"/>
              <a:t>실행기</a:t>
            </a:r>
            <a:r>
              <a:rPr lang="ko-KR" altLang="en-US" sz="2000" dirty="0"/>
              <a:t> 핵심 기술 설계 및 개발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E79BDB-B94B-484A-89F1-5B861D615370}"/>
              </a:ext>
            </a:extLst>
          </p:cNvPr>
          <p:cNvSpPr/>
          <p:nvPr/>
        </p:nvSpPr>
        <p:spPr>
          <a:xfrm>
            <a:off x="479376" y="1996679"/>
            <a:ext cx="790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● </a:t>
            </a:r>
            <a:r>
              <a:rPr lang="en-US" altLang="ko-KR" sz="2000" dirty="0"/>
              <a:t>3</a:t>
            </a:r>
            <a:r>
              <a:rPr lang="ko-KR" altLang="en-US" sz="2000" dirty="0"/>
              <a:t>종 환경에 실행 가능한 함수 실행 기술 최적화 및 통합 검증 </a:t>
            </a:r>
          </a:p>
        </p:txBody>
      </p:sp>
    </p:spTree>
    <p:extLst>
      <p:ext uri="{BB962C8B-B14F-4D97-AF65-F5344CB8AC3E}">
        <p14:creationId xmlns:p14="http://schemas.microsoft.com/office/powerpoint/2010/main" val="334425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A0B351-8A6E-47A5-A19A-2EE9CF3E70C3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1100466" y="927100"/>
            <a:chExt cx="8043534" cy="10414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FB63F-1710-4AE7-95BF-5CDE85185845}"/>
                </a:ext>
              </a:extLst>
            </p:cNvPr>
            <p:cNvSpPr/>
            <p:nvPr/>
          </p:nvSpPr>
          <p:spPr>
            <a:xfrm>
              <a:off x="1790700" y="927100"/>
              <a:ext cx="7353300" cy="1041400"/>
            </a:xfrm>
            <a:prstGeom prst="rect">
              <a:avLst/>
            </a:prstGeom>
            <a:solidFill>
              <a:srgbClr val="2F3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+mj-ea"/>
                  <a:ea typeface="+mj-ea"/>
                </a:rPr>
                <a:t> GS-Scheduler </a:t>
              </a:r>
              <a:r>
                <a:rPr lang="ko-KR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개발 환경 및 개요 </a:t>
              </a:r>
            </a:p>
          </p:txBody>
        </p:sp>
        <p:sp>
          <p:nvSpPr>
            <p:cNvPr id="10" name="Shape 194">
              <a:extLst>
                <a:ext uri="{FF2B5EF4-FFF2-40B4-BE49-F238E27FC236}">
                  <a16:creationId xmlns:a16="http://schemas.microsoft.com/office/drawing/2014/main" id="{8FA1B2FF-1284-4BF0-AD5A-BD5D9DE58C4D}"/>
                </a:ext>
              </a:extLst>
            </p:cNvPr>
            <p:cNvSpPr txBox="1"/>
            <p:nvPr/>
          </p:nvSpPr>
          <p:spPr>
            <a:xfrm>
              <a:off x="1100466" y="1216983"/>
              <a:ext cx="461634" cy="461634"/>
            </a:xfrm>
            <a:prstGeom prst="round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-US" altLang="ko-KR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Ⅰ</a:t>
              </a:r>
              <a:endParaRPr lang="ko-KR" altLang="en-US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6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8405-044B-42D4-965B-92278828BEAD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6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258140-78B6-4065-8B29-5D837E2DAA43}"/>
              </a:ext>
            </a:extLst>
          </p:cNvPr>
          <p:cNvSpPr/>
          <p:nvPr/>
        </p:nvSpPr>
        <p:spPr>
          <a:xfrm>
            <a:off x="4262332" y="3051818"/>
            <a:ext cx="5866116" cy="75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GS-Scheduler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코어개발자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발표자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장수민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(jsm@etri.re.kr)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6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환경 및 개요 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2" name="평행 사변형 91">
            <a:extLst>
              <a:ext uri="{FF2B5EF4-FFF2-40B4-BE49-F238E27FC236}">
                <a16:creationId xmlns:a16="http://schemas.microsoft.com/office/drawing/2014/main" id="{386C9669-2DFE-4831-86AC-7D582C25D82F}"/>
              </a:ext>
            </a:extLst>
          </p:cNvPr>
          <p:cNvSpPr/>
          <p:nvPr/>
        </p:nvSpPr>
        <p:spPr>
          <a:xfrm>
            <a:off x="3186680" y="1810402"/>
            <a:ext cx="4082399" cy="1778064"/>
          </a:xfrm>
          <a:prstGeom prst="parallelogram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7699988" lon="0" rev="0"/>
            </a:camera>
            <a:lightRig rig="threePt" dir="t"/>
          </a:scene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3" name="평행 사변형 92">
            <a:extLst>
              <a:ext uri="{FF2B5EF4-FFF2-40B4-BE49-F238E27FC236}">
                <a16:creationId xmlns:a16="http://schemas.microsoft.com/office/drawing/2014/main" id="{B5DF2D84-D7D5-47BA-A4B3-32140F09808C}"/>
              </a:ext>
            </a:extLst>
          </p:cNvPr>
          <p:cNvSpPr/>
          <p:nvPr/>
        </p:nvSpPr>
        <p:spPr>
          <a:xfrm>
            <a:off x="4848300" y="3187831"/>
            <a:ext cx="3562446" cy="1783794"/>
          </a:xfrm>
          <a:prstGeom prst="parallelogram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7699988" lon="0" rev="0"/>
            </a:camera>
            <a:lightRig rig="threePt" dir="t"/>
          </a:scene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4" name="평행 사변형 93">
            <a:extLst>
              <a:ext uri="{FF2B5EF4-FFF2-40B4-BE49-F238E27FC236}">
                <a16:creationId xmlns:a16="http://schemas.microsoft.com/office/drawing/2014/main" id="{99A3B255-7848-4A58-8E44-2FDE00C038A8}"/>
              </a:ext>
            </a:extLst>
          </p:cNvPr>
          <p:cNvSpPr/>
          <p:nvPr/>
        </p:nvSpPr>
        <p:spPr>
          <a:xfrm>
            <a:off x="1872782" y="3178268"/>
            <a:ext cx="3137224" cy="1771443"/>
          </a:xfrm>
          <a:prstGeom prst="parallelogram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7699988" lon="0" rev="0"/>
            </a:camera>
            <a:lightRig rig="threePt" dir="t"/>
          </a:scene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1E29E90D-BC43-44D5-8B43-10023D99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481" y="3326341"/>
            <a:ext cx="658425" cy="652329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BE162661-C8F5-491D-BAAA-15B5120A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61" y="3753878"/>
            <a:ext cx="354263" cy="281513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932A706-4BE5-4D6A-AD93-6DB2A21A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26" y="3660134"/>
            <a:ext cx="658425" cy="652329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82C6AC4-C585-42D5-B0E2-D6CAF5F0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06" y="4087671"/>
            <a:ext cx="354263" cy="28151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8AFABF50-CC5A-4506-9A16-7807D39D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76" y="3315361"/>
            <a:ext cx="658425" cy="652329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02BB11D-14AC-42D1-926B-2A105FB9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56" y="3742898"/>
            <a:ext cx="354263" cy="281513"/>
          </a:xfrm>
          <a:prstGeom prst="rect">
            <a:avLst/>
          </a:prstGeom>
        </p:spPr>
      </p:pic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CC3C09C-E099-4840-BDD8-5004D2182B1F}"/>
              </a:ext>
            </a:extLst>
          </p:cNvPr>
          <p:cNvCxnSpPr>
            <a:cxnSpLocks/>
          </p:cNvCxnSpPr>
          <p:nvPr/>
        </p:nvCxnSpPr>
        <p:spPr>
          <a:xfrm>
            <a:off x="3319695" y="3799297"/>
            <a:ext cx="210156" cy="16311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F6D8E7F6-4F64-4C02-8B66-EFA0FFA21644}"/>
              </a:ext>
            </a:extLst>
          </p:cNvPr>
          <p:cNvCxnSpPr>
            <a:cxnSpLocks/>
          </p:cNvCxnSpPr>
          <p:nvPr/>
        </p:nvCxnSpPr>
        <p:spPr>
          <a:xfrm flipH="1">
            <a:off x="3912101" y="3740748"/>
            <a:ext cx="231502" cy="18300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B24183C-B1E7-46D4-98A7-A4FAAB15565D}"/>
              </a:ext>
            </a:extLst>
          </p:cNvPr>
          <p:cNvCxnSpPr>
            <a:cxnSpLocks/>
          </p:cNvCxnSpPr>
          <p:nvPr/>
        </p:nvCxnSpPr>
        <p:spPr>
          <a:xfrm flipH="1" flipV="1">
            <a:off x="3361214" y="3606339"/>
            <a:ext cx="750522" cy="146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104" name="그림 103">
            <a:extLst>
              <a:ext uri="{FF2B5EF4-FFF2-40B4-BE49-F238E27FC236}">
                <a16:creationId xmlns:a16="http://schemas.microsoft.com/office/drawing/2014/main" id="{E3DB8F8D-C6F4-4989-A29B-6C925C81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11" y="3380322"/>
            <a:ext cx="658425" cy="65232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BCBFDD5-B03B-445D-9421-39C4A5D3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91" y="3807859"/>
            <a:ext cx="354263" cy="28151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DC3E643-E372-4A38-9B92-8394F707A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56" y="3714115"/>
            <a:ext cx="658425" cy="65232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327CEBF-FFD0-4388-908C-5E2CAA45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36" y="4141652"/>
            <a:ext cx="354263" cy="281513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B743C8DD-CEAB-4AEF-821A-E96BEC0D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06" y="3369342"/>
            <a:ext cx="658425" cy="65232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8F349DDA-B2D0-46A3-87EF-0DD1C50A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86" y="3796879"/>
            <a:ext cx="354263" cy="281513"/>
          </a:xfrm>
          <a:prstGeom prst="rect">
            <a:avLst/>
          </a:prstGeom>
        </p:spPr>
      </p:pic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278F696-67FC-4E4C-9F6E-DDD90763B162}"/>
              </a:ext>
            </a:extLst>
          </p:cNvPr>
          <p:cNvCxnSpPr>
            <a:cxnSpLocks/>
          </p:cNvCxnSpPr>
          <p:nvPr/>
        </p:nvCxnSpPr>
        <p:spPr>
          <a:xfrm>
            <a:off x="5661325" y="3853278"/>
            <a:ext cx="210156" cy="16311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60CC003-A86C-416A-B5E9-6E81CBF7F107}"/>
              </a:ext>
            </a:extLst>
          </p:cNvPr>
          <p:cNvCxnSpPr>
            <a:cxnSpLocks/>
          </p:cNvCxnSpPr>
          <p:nvPr/>
        </p:nvCxnSpPr>
        <p:spPr>
          <a:xfrm flipH="1">
            <a:off x="6253731" y="3794729"/>
            <a:ext cx="231502" cy="18300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136A5D8-E728-43E7-BFB8-F6216EAA1E4D}"/>
              </a:ext>
            </a:extLst>
          </p:cNvPr>
          <p:cNvCxnSpPr>
            <a:cxnSpLocks/>
          </p:cNvCxnSpPr>
          <p:nvPr/>
        </p:nvCxnSpPr>
        <p:spPr>
          <a:xfrm flipH="1" flipV="1">
            <a:off x="5702844" y="3660320"/>
            <a:ext cx="750522" cy="146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A392F6A-1461-4C14-BE47-4F06AFFF9E23}"/>
              </a:ext>
            </a:extLst>
          </p:cNvPr>
          <p:cNvCxnSpPr>
            <a:cxnSpLocks/>
          </p:cNvCxnSpPr>
          <p:nvPr/>
        </p:nvCxnSpPr>
        <p:spPr>
          <a:xfrm flipH="1" flipV="1">
            <a:off x="4392035" y="3672340"/>
            <a:ext cx="971493" cy="4177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/>
            <a:tailEnd type="none"/>
          </a:ln>
          <a:effectLst/>
        </p:spPr>
      </p:cxnSp>
      <p:sp>
        <p:nvSpPr>
          <p:cNvPr id="114" name="한쪽 모서리가 잘린 사각형 2">
            <a:extLst>
              <a:ext uri="{FF2B5EF4-FFF2-40B4-BE49-F238E27FC236}">
                <a16:creationId xmlns:a16="http://schemas.microsoft.com/office/drawing/2014/main" id="{BC6546C9-6A6E-4709-AD34-62DED57FC686}"/>
              </a:ext>
            </a:extLst>
          </p:cNvPr>
          <p:cNvSpPr/>
          <p:nvPr/>
        </p:nvSpPr>
        <p:spPr>
          <a:xfrm>
            <a:off x="6485233" y="4205951"/>
            <a:ext cx="1496084" cy="234606"/>
          </a:xfrm>
          <a:prstGeom prst="snip1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Cluster(Near) 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C3F02A3A-0B28-48FF-B884-1BADF40479A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547766" y="2308494"/>
            <a:ext cx="1061740" cy="632326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79D44D2-FD99-4454-9D1E-7AC0F63FC67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682878" y="2308494"/>
            <a:ext cx="1059374" cy="630917"/>
          </a:xfrm>
          <a:prstGeom prst="rect">
            <a:avLst/>
          </a:prstGeom>
        </p:spPr>
      </p:pic>
      <p:pic>
        <p:nvPicPr>
          <p:cNvPr id="117" name="Picture 10" descr="microsoft logo에 대한 이미지 검색결과">
            <a:extLst>
              <a:ext uri="{FF2B5EF4-FFF2-40B4-BE49-F238E27FC236}">
                <a16:creationId xmlns:a16="http://schemas.microsoft.com/office/drawing/2014/main" id="{CCAF8A22-6A7D-44BF-98A4-89E2754F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46" y="2171519"/>
            <a:ext cx="394613" cy="34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2" descr="google cloud logo에 대한 이미지 검색결과">
            <a:extLst>
              <a:ext uri="{FF2B5EF4-FFF2-40B4-BE49-F238E27FC236}">
                <a16:creationId xmlns:a16="http://schemas.microsoft.com/office/drawing/2014/main" id="{887E651A-F2B9-4A54-9B25-DB71E7138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9" b="527"/>
          <a:stretch/>
        </p:blipFill>
        <p:spPr bwMode="auto">
          <a:xfrm>
            <a:off x="4674111" y="2384597"/>
            <a:ext cx="460052" cy="3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4" descr="Amazon logo에 대한 이미지 검색결과">
            <a:extLst>
              <a:ext uri="{FF2B5EF4-FFF2-40B4-BE49-F238E27FC236}">
                <a16:creationId xmlns:a16="http://schemas.microsoft.com/office/drawing/2014/main" id="{2D7FB138-5205-49BC-B179-7EB95438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50" y="2299149"/>
            <a:ext cx="358594" cy="2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한쪽 모서리가 잘린 사각형 2">
            <a:extLst>
              <a:ext uri="{FF2B5EF4-FFF2-40B4-BE49-F238E27FC236}">
                <a16:creationId xmlns:a16="http://schemas.microsoft.com/office/drawing/2014/main" id="{32C705B6-FF6C-43CB-AE70-18224CE89B46}"/>
              </a:ext>
            </a:extLst>
          </p:cNvPr>
          <p:cNvSpPr/>
          <p:nvPr/>
        </p:nvSpPr>
        <p:spPr>
          <a:xfrm>
            <a:off x="5442555" y="2829610"/>
            <a:ext cx="1464416" cy="234606"/>
          </a:xfrm>
          <a:prstGeom prst="snip1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Cloud Cluster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139DB633-0C82-468E-BAB6-C3BDDB83A2FC}"/>
              </a:ext>
            </a:extLst>
          </p:cNvPr>
          <p:cNvCxnSpPr>
            <a:cxnSpLocks/>
            <a:endCxn id="123" idx="3"/>
          </p:cNvCxnSpPr>
          <p:nvPr/>
        </p:nvCxnSpPr>
        <p:spPr>
          <a:xfrm flipV="1">
            <a:off x="4383558" y="2912358"/>
            <a:ext cx="1211" cy="514746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/>
            <a:tailEnd type="none"/>
          </a:ln>
          <a:effectLst/>
        </p:spPr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2334930D-6134-4535-B21C-DEE316D60EFC}"/>
              </a:ext>
            </a:extLst>
          </p:cNvPr>
          <p:cNvCxnSpPr>
            <a:cxnSpLocks/>
            <a:stCxn id="104" idx="0"/>
            <a:endCxn id="116" idx="2"/>
          </p:cNvCxnSpPr>
          <p:nvPr/>
        </p:nvCxnSpPr>
        <p:spPr>
          <a:xfrm flipH="1" flipV="1">
            <a:off x="5212565" y="2939411"/>
            <a:ext cx="329759" cy="440911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dash"/>
            <a:miter lim="800000"/>
            <a:headEnd type="none"/>
            <a:tailEnd type="none"/>
          </a:ln>
          <a:effectLst/>
        </p:spPr>
      </p:cxnSp>
      <p:pic>
        <p:nvPicPr>
          <p:cNvPr id="123" name="그림 122">
            <a:extLst>
              <a:ext uri="{FF2B5EF4-FFF2-40B4-BE49-F238E27FC236}">
                <a16:creationId xmlns:a16="http://schemas.microsoft.com/office/drawing/2014/main" id="{CE5FEE22-6FDA-404B-91F9-6BC8ED7B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504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030506" y="2771601"/>
            <a:ext cx="354263" cy="281513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3DE9D7A-C63A-4A07-84A6-35AA3C154438}"/>
              </a:ext>
            </a:extLst>
          </p:cNvPr>
          <p:cNvSpPr/>
          <p:nvPr/>
        </p:nvSpPr>
        <p:spPr>
          <a:xfrm>
            <a:off x="4670697" y="4878896"/>
            <a:ext cx="2594170" cy="3149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GEdge</a:t>
            </a: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Container Platform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4B2C516-B972-4423-9823-AA62058380A1}"/>
              </a:ext>
            </a:extLst>
          </p:cNvPr>
          <p:cNvSpPr/>
          <p:nvPr/>
        </p:nvSpPr>
        <p:spPr>
          <a:xfrm>
            <a:off x="6197474" y="5996896"/>
            <a:ext cx="1019731" cy="308659"/>
          </a:xfrm>
          <a:prstGeom prst="rect">
            <a:avLst/>
          </a:pr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FaaS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26" name="화살표: 오각형 125">
            <a:extLst>
              <a:ext uri="{FF2B5EF4-FFF2-40B4-BE49-F238E27FC236}">
                <a16:creationId xmlns:a16="http://schemas.microsoft.com/office/drawing/2014/main" id="{633C9271-1785-45CC-8789-802C57722849}"/>
              </a:ext>
            </a:extLst>
          </p:cNvPr>
          <p:cNvSpPr/>
          <p:nvPr/>
        </p:nvSpPr>
        <p:spPr>
          <a:xfrm>
            <a:off x="6108729" y="6078232"/>
            <a:ext cx="410867" cy="180982"/>
          </a:xfrm>
          <a:prstGeom prst="homePlate">
            <a:avLst/>
          </a:prstGeom>
          <a:solidFill>
            <a:sysClr val="window" lastClr="FFFFFF"/>
          </a:solidFill>
          <a:ln w="12700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7" name="화살표: 오각형 126">
            <a:extLst>
              <a:ext uri="{FF2B5EF4-FFF2-40B4-BE49-F238E27FC236}">
                <a16:creationId xmlns:a16="http://schemas.microsoft.com/office/drawing/2014/main" id="{E06BB050-4AF9-4634-BA9E-3119C88E90D5}"/>
              </a:ext>
            </a:extLst>
          </p:cNvPr>
          <p:cNvSpPr/>
          <p:nvPr/>
        </p:nvSpPr>
        <p:spPr>
          <a:xfrm>
            <a:off x="6114056" y="5948647"/>
            <a:ext cx="408705" cy="180982"/>
          </a:xfrm>
          <a:prstGeom prst="homePlate">
            <a:avLst/>
          </a:prstGeom>
          <a:gradFill rotWithShape="1">
            <a:gsLst>
              <a:gs pos="0">
                <a:srgbClr val="4F81BD">
                  <a:lumMod val="110000"/>
                  <a:satMod val="105000"/>
                  <a:tint val="67000"/>
                </a:srgbClr>
              </a:gs>
              <a:gs pos="50000">
                <a:srgbClr val="4F81BD">
                  <a:lumMod val="105000"/>
                  <a:satMod val="103000"/>
                  <a:tint val="73000"/>
                </a:srgbClr>
              </a:gs>
              <a:gs pos="100000">
                <a:srgbClr val="4F81BD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F81B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5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9EB28E-5383-4A26-AFF5-091E4CD1F788}"/>
              </a:ext>
            </a:extLst>
          </p:cNvPr>
          <p:cNvSpPr/>
          <p:nvPr/>
        </p:nvSpPr>
        <p:spPr>
          <a:xfrm>
            <a:off x="4670697" y="5598117"/>
            <a:ext cx="2594170" cy="3149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GEdge</a:t>
            </a: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Container Platform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3664DCC-75C3-4C10-8275-2EACACAAC9EE}"/>
              </a:ext>
            </a:extLst>
          </p:cNvPr>
          <p:cNvSpPr/>
          <p:nvPr/>
        </p:nvSpPr>
        <p:spPr>
          <a:xfrm>
            <a:off x="4670697" y="5261866"/>
            <a:ext cx="1017583" cy="31498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Monolithic App</a:t>
            </a:r>
            <a:endParaRPr kumimoji="0" lang="ko-KR" altLang="en-US" sz="10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2EBC325-39B2-440A-B14F-1D4020F70FA3}"/>
              </a:ext>
            </a:extLst>
          </p:cNvPr>
          <p:cNvSpPr/>
          <p:nvPr/>
        </p:nvSpPr>
        <p:spPr>
          <a:xfrm>
            <a:off x="5735136" y="5261866"/>
            <a:ext cx="1315434" cy="314987"/>
          </a:xfrm>
          <a:prstGeom prst="rect">
            <a:avLst/>
          </a:prstGeom>
          <a:solidFill>
            <a:srgbClr val="4F81BD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Micro Service-1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F959383-2CA6-4847-BD75-64A48BC61429}"/>
              </a:ext>
            </a:extLst>
          </p:cNvPr>
          <p:cNvSpPr/>
          <p:nvPr/>
        </p:nvSpPr>
        <p:spPr>
          <a:xfrm>
            <a:off x="4670697" y="6311883"/>
            <a:ext cx="2594170" cy="3149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GEdge</a:t>
            </a: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Container Platform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F3C4194-C643-4DA0-AFD8-DBF328402ED2}"/>
              </a:ext>
            </a:extLst>
          </p:cNvPr>
          <p:cNvSpPr/>
          <p:nvPr/>
        </p:nvSpPr>
        <p:spPr>
          <a:xfrm>
            <a:off x="4674241" y="5990568"/>
            <a:ext cx="1315434" cy="3149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Micro Service-2</a:t>
            </a:r>
            <a:r>
              <a:rPr kumimoji="0" lang="ko-KR" altLang="en-US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26F758E-B928-479A-A33C-1B05B9AAB8A3}"/>
              </a:ext>
            </a:extLst>
          </p:cNvPr>
          <p:cNvSpPr/>
          <p:nvPr/>
        </p:nvSpPr>
        <p:spPr>
          <a:xfrm>
            <a:off x="4670697" y="6228091"/>
            <a:ext cx="662092" cy="291294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Event</a:t>
            </a:r>
            <a:endParaRPr kumimoji="0" lang="ko-KR" altLang="en-US" sz="10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34" name="Picture 2" descr="Image result for bolt icon&quot;">
            <a:extLst>
              <a:ext uri="{FF2B5EF4-FFF2-40B4-BE49-F238E27FC236}">
                <a16:creationId xmlns:a16="http://schemas.microsoft.com/office/drawing/2014/main" id="{E542FC70-ADE6-45CE-A1DB-B7DF17FA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45" y="6216075"/>
            <a:ext cx="278343" cy="2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D0D32C7C-C794-48E5-B269-1DEBF37D6C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8117">
            <a:off x="4885355" y="3727756"/>
            <a:ext cx="628770" cy="507204"/>
          </a:xfrm>
          <a:prstGeom prst="rect">
            <a:avLst/>
          </a:prstGeom>
        </p:spPr>
      </p:pic>
      <p:sp>
        <p:nvSpPr>
          <p:cNvPr id="136" name="자유형: 도형 135">
            <a:extLst>
              <a:ext uri="{FF2B5EF4-FFF2-40B4-BE49-F238E27FC236}">
                <a16:creationId xmlns:a16="http://schemas.microsoft.com/office/drawing/2014/main" id="{1BDC1229-2B92-41E2-B949-27F649602FF6}"/>
              </a:ext>
            </a:extLst>
          </p:cNvPr>
          <p:cNvSpPr/>
          <p:nvPr/>
        </p:nvSpPr>
        <p:spPr>
          <a:xfrm>
            <a:off x="3618540" y="4029635"/>
            <a:ext cx="1361288" cy="2719419"/>
          </a:xfrm>
          <a:custGeom>
            <a:avLst/>
            <a:gdLst>
              <a:gd name="connsiteX0" fmla="*/ 1361288 w 1361288"/>
              <a:gd name="connsiteY0" fmla="*/ 268133 h 2887579"/>
              <a:gd name="connsiteX1" fmla="*/ 756271 w 1361288"/>
              <a:gd name="connsiteY1" fmla="*/ 0 h 2887579"/>
              <a:gd name="connsiteX2" fmla="*/ 0 w 1361288"/>
              <a:gd name="connsiteY2" fmla="*/ 687519 h 2887579"/>
              <a:gd name="connsiteX3" fmla="*/ 0 w 1361288"/>
              <a:gd name="connsiteY3" fmla="*/ 2543820 h 2887579"/>
              <a:gd name="connsiteX4" fmla="*/ 618767 w 1361288"/>
              <a:gd name="connsiteY4" fmla="*/ 2887579 h 2887579"/>
              <a:gd name="connsiteX5" fmla="*/ 1010653 w 1361288"/>
              <a:gd name="connsiteY5" fmla="*/ 2468193 h 2887579"/>
              <a:gd name="connsiteX6" fmla="*/ 818148 w 1361288"/>
              <a:gd name="connsiteY6" fmla="*/ 2241312 h 2887579"/>
              <a:gd name="connsiteX7" fmla="*/ 907525 w 1361288"/>
              <a:gd name="connsiteY7" fmla="*/ 1835676 h 2887579"/>
              <a:gd name="connsiteX8" fmla="*/ 783772 w 1361288"/>
              <a:gd name="connsiteY8" fmla="*/ 1574418 h 2887579"/>
              <a:gd name="connsiteX9" fmla="*/ 900650 w 1361288"/>
              <a:gd name="connsiteY9" fmla="*/ 1271910 h 2887579"/>
              <a:gd name="connsiteX10" fmla="*/ 770021 w 1361288"/>
              <a:gd name="connsiteY10" fmla="*/ 1113781 h 2887579"/>
              <a:gd name="connsiteX11" fmla="*/ 976277 w 1361288"/>
              <a:gd name="connsiteY11" fmla="*/ 852524 h 2887579"/>
              <a:gd name="connsiteX12" fmla="*/ 969402 w 1361288"/>
              <a:gd name="connsiteY12" fmla="*/ 687519 h 2887579"/>
              <a:gd name="connsiteX13" fmla="*/ 1361288 w 1361288"/>
              <a:gd name="connsiteY13" fmla="*/ 268133 h 288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61288" h="2887579">
                <a:moveTo>
                  <a:pt x="1361288" y="268133"/>
                </a:moveTo>
                <a:lnTo>
                  <a:pt x="756271" y="0"/>
                </a:lnTo>
                <a:lnTo>
                  <a:pt x="0" y="687519"/>
                </a:lnTo>
                <a:lnTo>
                  <a:pt x="0" y="2543820"/>
                </a:lnTo>
                <a:lnTo>
                  <a:pt x="618767" y="2887579"/>
                </a:lnTo>
                <a:lnTo>
                  <a:pt x="1010653" y="2468193"/>
                </a:lnTo>
                <a:lnTo>
                  <a:pt x="818148" y="2241312"/>
                </a:lnTo>
                <a:lnTo>
                  <a:pt x="907525" y="1835676"/>
                </a:lnTo>
                <a:lnTo>
                  <a:pt x="783772" y="1574418"/>
                </a:lnTo>
                <a:lnTo>
                  <a:pt x="900650" y="1271910"/>
                </a:lnTo>
                <a:lnTo>
                  <a:pt x="770021" y="1113781"/>
                </a:lnTo>
                <a:lnTo>
                  <a:pt x="976277" y="852524"/>
                </a:lnTo>
                <a:lnTo>
                  <a:pt x="969402" y="687519"/>
                </a:lnTo>
                <a:lnTo>
                  <a:pt x="1361288" y="268133"/>
                </a:lnTo>
                <a:close/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329AED89-5872-4361-84A1-1856CE27B9D6}"/>
              </a:ext>
            </a:extLst>
          </p:cNvPr>
          <p:cNvSpPr/>
          <p:nvPr/>
        </p:nvSpPr>
        <p:spPr>
          <a:xfrm>
            <a:off x="3604790" y="4710279"/>
            <a:ext cx="990027" cy="309383"/>
          </a:xfrm>
          <a:custGeom>
            <a:avLst/>
            <a:gdLst>
              <a:gd name="connsiteX0" fmla="*/ 0 w 990027"/>
              <a:gd name="connsiteY0" fmla="*/ 0 h 309383"/>
              <a:gd name="connsiteX1" fmla="*/ 721895 w 990027"/>
              <a:gd name="connsiteY1" fmla="*/ 309383 h 309383"/>
              <a:gd name="connsiteX2" fmla="*/ 990027 w 990027"/>
              <a:gd name="connsiteY2" fmla="*/ 0 h 30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027" h="309383">
                <a:moveTo>
                  <a:pt x="0" y="0"/>
                </a:moveTo>
                <a:lnTo>
                  <a:pt x="721895" y="309383"/>
                </a:lnTo>
                <a:lnTo>
                  <a:pt x="990027" y="0"/>
                </a:ln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ABECE219-FCD0-4632-9304-71CA0E178969}"/>
              </a:ext>
            </a:extLst>
          </p:cNvPr>
          <p:cNvSpPr/>
          <p:nvPr/>
        </p:nvSpPr>
        <p:spPr>
          <a:xfrm>
            <a:off x="4250337" y="5019662"/>
            <a:ext cx="55357" cy="1729392"/>
          </a:xfrm>
          <a:custGeom>
            <a:avLst/>
            <a:gdLst>
              <a:gd name="connsiteX0" fmla="*/ 48126 w 48126"/>
              <a:gd name="connsiteY0" fmla="*/ 0 h 1883801"/>
              <a:gd name="connsiteX1" fmla="*/ 0 w 48126"/>
              <a:gd name="connsiteY1" fmla="*/ 1883801 h 188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26" h="1883801">
                <a:moveTo>
                  <a:pt x="48126" y="0"/>
                </a:moveTo>
                <a:lnTo>
                  <a:pt x="0" y="1883801"/>
                </a:lnTo>
              </a:path>
            </a:pathLst>
          </a:cu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7DBFF95E-B8B8-4FCF-936E-7417A86D95BA}"/>
              </a:ext>
            </a:extLst>
          </p:cNvPr>
          <p:cNvSpPr/>
          <p:nvPr/>
        </p:nvSpPr>
        <p:spPr>
          <a:xfrm>
            <a:off x="3687292" y="4882159"/>
            <a:ext cx="529390" cy="426261"/>
          </a:xfrm>
          <a:custGeom>
            <a:avLst/>
            <a:gdLst>
              <a:gd name="connsiteX0" fmla="*/ 522515 w 522515"/>
              <a:gd name="connsiteY0" fmla="*/ 178754 h 391885"/>
              <a:gd name="connsiteX1" fmla="*/ 515640 w 522515"/>
              <a:gd name="connsiteY1" fmla="*/ 391885 h 391885"/>
              <a:gd name="connsiteX2" fmla="*/ 0 w 522515"/>
              <a:gd name="connsiteY2" fmla="*/ 185630 h 391885"/>
              <a:gd name="connsiteX3" fmla="*/ 0 w 522515"/>
              <a:gd name="connsiteY3" fmla="*/ 0 h 391885"/>
              <a:gd name="connsiteX4" fmla="*/ 522515 w 522515"/>
              <a:gd name="connsiteY4" fmla="*/ 178754 h 391885"/>
              <a:gd name="connsiteX0" fmla="*/ 529390 w 529390"/>
              <a:gd name="connsiteY0" fmla="*/ 213130 h 426261"/>
              <a:gd name="connsiteX1" fmla="*/ 522515 w 529390"/>
              <a:gd name="connsiteY1" fmla="*/ 426261 h 426261"/>
              <a:gd name="connsiteX2" fmla="*/ 6875 w 529390"/>
              <a:gd name="connsiteY2" fmla="*/ 220006 h 426261"/>
              <a:gd name="connsiteX3" fmla="*/ 0 w 529390"/>
              <a:gd name="connsiteY3" fmla="*/ 0 h 426261"/>
              <a:gd name="connsiteX4" fmla="*/ 529390 w 529390"/>
              <a:gd name="connsiteY4" fmla="*/ 213130 h 42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90" h="426261">
                <a:moveTo>
                  <a:pt x="529390" y="213130"/>
                </a:moveTo>
                <a:lnTo>
                  <a:pt x="522515" y="426261"/>
                </a:lnTo>
                <a:lnTo>
                  <a:pt x="6875" y="220006"/>
                </a:lnTo>
                <a:lnTo>
                  <a:pt x="0" y="0"/>
                </a:lnTo>
                <a:lnTo>
                  <a:pt x="529390" y="21313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496C6822-0CEC-4B53-B72B-60A6E938BDC3}"/>
              </a:ext>
            </a:extLst>
          </p:cNvPr>
          <p:cNvCxnSpPr>
            <a:cxnSpLocks/>
            <a:stCxn id="136" idx="0"/>
          </p:cNvCxnSpPr>
          <p:nvPr/>
        </p:nvCxnSpPr>
        <p:spPr>
          <a:xfrm>
            <a:off x="4979828" y="4282153"/>
            <a:ext cx="0" cy="282188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E4FEFBF5-DDD9-4BE1-9B01-8FFFB2B5D327}"/>
              </a:ext>
            </a:extLst>
          </p:cNvPr>
          <p:cNvSpPr/>
          <p:nvPr/>
        </p:nvSpPr>
        <p:spPr>
          <a:xfrm>
            <a:off x="4977248" y="6310476"/>
            <a:ext cx="1292535" cy="364385"/>
          </a:xfrm>
          <a:custGeom>
            <a:avLst/>
            <a:gdLst>
              <a:gd name="connsiteX0" fmla="*/ 0 w 1292535"/>
              <a:gd name="connsiteY0" fmla="*/ 213131 h 364385"/>
              <a:gd name="connsiteX1" fmla="*/ 268132 w 1292535"/>
              <a:gd name="connsiteY1" fmla="*/ 364385 h 364385"/>
              <a:gd name="connsiteX2" fmla="*/ 1017528 w 1292535"/>
              <a:gd name="connsiteY2" fmla="*/ 364385 h 364385"/>
              <a:gd name="connsiteX3" fmla="*/ 1292535 w 1292535"/>
              <a:gd name="connsiteY3" fmla="*/ 0 h 36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2535" h="364385">
                <a:moveTo>
                  <a:pt x="0" y="213131"/>
                </a:moveTo>
                <a:lnTo>
                  <a:pt x="268132" y="364385"/>
                </a:lnTo>
                <a:lnTo>
                  <a:pt x="1017528" y="364385"/>
                </a:lnTo>
                <a:lnTo>
                  <a:pt x="1292535" y="0"/>
                </a:ln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ysDash"/>
            <a:miter lim="800000"/>
            <a:tailEnd type="triangle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430D67-C305-4438-9262-195C7163209B}"/>
              </a:ext>
            </a:extLst>
          </p:cNvPr>
          <p:cNvSpPr txBox="1"/>
          <p:nvPr/>
        </p:nvSpPr>
        <p:spPr>
          <a:xfrm>
            <a:off x="5363528" y="2150342"/>
            <a:ext cx="98317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Public Cloud </a:t>
            </a:r>
            <a:endParaRPr kumimoji="0" lang="ko-KR" altLang="en-US" sz="105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2B084A1-4E5E-4E11-A513-73FC82FDE238}"/>
              </a:ext>
            </a:extLst>
          </p:cNvPr>
          <p:cNvSpPr txBox="1"/>
          <p:nvPr/>
        </p:nvSpPr>
        <p:spPr>
          <a:xfrm>
            <a:off x="3653562" y="2136950"/>
            <a:ext cx="102054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Private Cloud </a:t>
            </a:r>
            <a:endParaRPr kumimoji="0" lang="ko-KR" altLang="en-US" sz="105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4" name="왼쪽 화살표 66">
            <a:extLst>
              <a:ext uri="{FF2B5EF4-FFF2-40B4-BE49-F238E27FC236}">
                <a16:creationId xmlns:a16="http://schemas.microsoft.com/office/drawing/2014/main" id="{DC776266-2CAC-46DD-B2DF-C8948D1AD4F0}"/>
              </a:ext>
            </a:extLst>
          </p:cNvPr>
          <p:cNvSpPr/>
          <p:nvPr/>
        </p:nvSpPr>
        <p:spPr>
          <a:xfrm rot="5400000">
            <a:off x="2566862" y="2177242"/>
            <a:ext cx="1356455" cy="705240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Vertical collaboration</a:t>
            </a:r>
            <a:endParaRPr kumimoji="0" lang="ko-KR" altLang="en-US" sz="11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왼쪽 화살표 66">
            <a:extLst>
              <a:ext uri="{FF2B5EF4-FFF2-40B4-BE49-F238E27FC236}">
                <a16:creationId xmlns:a16="http://schemas.microsoft.com/office/drawing/2014/main" id="{A1C86ACF-956D-4365-9B36-00667D1EA818}"/>
              </a:ext>
            </a:extLst>
          </p:cNvPr>
          <p:cNvSpPr/>
          <p:nvPr/>
        </p:nvSpPr>
        <p:spPr>
          <a:xfrm flipH="1">
            <a:off x="3067867" y="2952624"/>
            <a:ext cx="2494830" cy="589957"/>
          </a:xfrm>
          <a:prstGeom prst="lef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Horizontal collaboration</a:t>
            </a:r>
            <a:endParaRPr kumimoji="0" lang="ko-KR" altLang="en-US" sz="11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DB0A2618-8922-466A-8684-3722E2D29AC6}"/>
              </a:ext>
            </a:extLst>
          </p:cNvPr>
          <p:cNvSpPr/>
          <p:nvPr/>
        </p:nvSpPr>
        <p:spPr>
          <a:xfrm>
            <a:off x="6384032" y="2132549"/>
            <a:ext cx="3975697" cy="1767144"/>
          </a:xfrm>
          <a:custGeom>
            <a:avLst/>
            <a:gdLst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30" fmla="*/ 2041931 w 4296993"/>
              <a:gd name="connsiteY30" fmla="*/ 27501 h 1890677"/>
              <a:gd name="connsiteX31" fmla="*/ 2413191 w 4296993"/>
              <a:gd name="connsiteY31" fmla="*/ 233757 h 1890677"/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30" fmla="*/ 2041931 w 4296993"/>
              <a:gd name="connsiteY30" fmla="*/ 27501 h 1890677"/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0" fmla="*/ 2365065 w 4296993"/>
              <a:gd name="connsiteY0" fmla="*/ 0 h 2131308"/>
              <a:gd name="connsiteX1" fmla="*/ 2014430 w 4296993"/>
              <a:gd name="connsiteY1" fmla="*/ 247507 h 2131308"/>
              <a:gd name="connsiteX2" fmla="*/ 2406316 w 4296993"/>
              <a:gd name="connsiteY2" fmla="*/ 495013 h 2131308"/>
              <a:gd name="connsiteX3" fmla="*/ 3025083 w 4296993"/>
              <a:gd name="connsiteY3" fmla="*/ 240631 h 2131308"/>
              <a:gd name="connsiteX4" fmla="*/ 3073209 w 4296993"/>
              <a:gd name="connsiteY4" fmla="*/ 605016 h 2131308"/>
              <a:gd name="connsiteX5" fmla="*/ 3657600 w 4296993"/>
              <a:gd name="connsiteY5" fmla="*/ 446887 h 2131308"/>
              <a:gd name="connsiteX6" fmla="*/ 3300091 w 4296993"/>
              <a:gd name="connsiteY6" fmla="*/ 838773 h 2131308"/>
              <a:gd name="connsiteX7" fmla="*/ 4296993 w 4296993"/>
              <a:gd name="connsiteY7" fmla="*/ 694394 h 2131308"/>
              <a:gd name="connsiteX8" fmla="*/ 3623224 w 4296993"/>
              <a:gd name="connsiteY8" fmla="*/ 969401 h 2131308"/>
              <a:gd name="connsiteX9" fmla="*/ 3898232 w 4296993"/>
              <a:gd name="connsiteY9" fmla="*/ 1148156 h 2131308"/>
              <a:gd name="connsiteX10" fmla="*/ 3575098 w 4296993"/>
              <a:gd name="connsiteY10" fmla="*/ 1230658 h 2131308"/>
              <a:gd name="connsiteX11" fmla="*/ 4104488 w 4296993"/>
              <a:gd name="connsiteY11" fmla="*/ 1732547 h 2131308"/>
              <a:gd name="connsiteX12" fmla="*/ 3265715 w 4296993"/>
              <a:gd name="connsiteY12" fmla="*/ 1581293 h 2131308"/>
              <a:gd name="connsiteX13" fmla="*/ 3382593 w 4296993"/>
              <a:gd name="connsiteY13" fmla="*/ 1904427 h 2131308"/>
              <a:gd name="connsiteX14" fmla="*/ 2564445 w 4296993"/>
              <a:gd name="connsiteY14" fmla="*/ 1601919 h 2131308"/>
              <a:gd name="connsiteX15" fmla="*/ 2440692 w 4296993"/>
              <a:gd name="connsiteY15" fmla="*/ 1870051 h 2131308"/>
              <a:gd name="connsiteX16" fmla="*/ 1986930 w 4296993"/>
              <a:gd name="connsiteY16" fmla="*/ 1636294 h 2131308"/>
              <a:gd name="connsiteX17" fmla="*/ 1677546 w 4296993"/>
              <a:gd name="connsiteY17" fmla="*/ 1911302 h 2131308"/>
              <a:gd name="connsiteX18" fmla="*/ 1546918 w 4296993"/>
              <a:gd name="connsiteY18" fmla="*/ 1794424 h 2131308"/>
              <a:gd name="connsiteX19" fmla="*/ 990027 w 4296993"/>
              <a:gd name="connsiteY19" fmla="*/ 2131308 h 2131308"/>
              <a:gd name="connsiteX20" fmla="*/ 941901 w 4296993"/>
              <a:gd name="connsiteY20" fmla="*/ 1842550 h 2131308"/>
              <a:gd name="connsiteX21" fmla="*/ 130629 w 4296993"/>
              <a:gd name="connsiteY21" fmla="*/ 1787549 h 2131308"/>
              <a:gd name="connsiteX22" fmla="*/ 405636 w 4296993"/>
              <a:gd name="connsiteY22" fmla="*/ 1505666 h 2131308"/>
              <a:gd name="connsiteX23" fmla="*/ 0 w 4296993"/>
              <a:gd name="connsiteY23" fmla="*/ 1313161 h 2131308"/>
              <a:gd name="connsiteX24" fmla="*/ 611892 w 4296993"/>
              <a:gd name="connsiteY24" fmla="*/ 1127531 h 2131308"/>
              <a:gd name="connsiteX25" fmla="*/ 330009 w 4296993"/>
              <a:gd name="connsiteY25" fmla="*/ 928150 h 2131308"/>
              <a:gd name="connsiteX26" fmla="*/ 893775 w 4296993"/>
              <a:gd name="connsiteY26" fmla="*/ 804397 h 2131308"/>
              <a:gd name="connsiteX27" fmla="*/ 804397 w 4296993"/>
              <a:gd name="connsiteY27" fmla="*/ 412511 h 2131308"/>
              <a:gd name="connsiteX28" fmla="*/ 1711922 w 4296993"/>
              <a:gd name="connsiteY28" fmla="*/ 694394 h 2131308"/>
              <a:gd name="connsiteX29" fmla="*/ 2014430 w 4296993"/>
              <a:gd name="connsiteY29" fmla="*/ 261257 h 2131308"/>
              <a:gd name="connsiteX0" fmla="*/ 2014430 w 4296993"/>
              <a:gd name="connsiteY0" fmla="*/ 6876 h 1890677"/>
              <a:gd name="connsiteX1" fmla="*/ 2406316 w 4296993"/>
              <a:gd name="connsiteY1" fmla="*/ 254382 h 1890677"/>
              <a:gd name="connsiteX2" fmla="*/ 3025083 w 4296993"/>
              <a:gd name="connsiteY2" fmla="*/ 0 h 1890677"/>
              <a:gd name="connsiteX3" fmla="*/ 3073209 w 4296993"/>
              <a:gd name="connsiteY3" fmla="*/ 364385 h 1890677"/>
              <a:gd name="connsiteX4" fmla="*/ 3657600 w 4296993"/>
              <a:gd name="connsiteY4" fmla="*/ 206256 h 1890677"/>
              <a:gd name="connsiteX5" fmla="*/ 3300091 w 4296993"/>
              <a:gd name="connsiteY5" fmla="*/ 598142 h 1890677"/>
              <a:gd name="connsiteX6" fmla="*/ 4296993 w 4296993"/>
              <a:gd name="connsiteY6" fmla="*/ 453763 h 1890677"/>
              <a:gd name="connsiteX7" fmla="*/ 3623224 w 4296993"/>
              <a:gd name="connsiteY7" fmla="*/ 728770 h 1890677"/>
              <a:gd name="connsiteX8" fmla="*/ 3898232 w 4296993"/>
              <a:gd name="connsiteY8" fmla="*/ 907525 h 1890677"/>
              <a:gd name="connsiteX9" fmla="*/ 3575098 w 4296993"/>
              <a:gd name="connsiteY9" fmla="*/ 990027 h 1890677"/>
              <a:gd name="connsiteX10" fmla="*/ 4104488 w 4296993"/>
              <a:gd name="connsiteY10" fmla="*/ 1491916 h 1890677"/>
              <a:gd name="connsiteX11" fmla="*/ 3265715 w 4296993"/>
              <a:gd name="connsiteY11" fmla="*/ 1340662 h 1890677"/>
              <a:gd name="connsiteX12" fmla="*/ 3382593 w 4296993"/>
              <a:gd name="connsiteY12" fmla="*/ 1663796 h 1890677"/>
              <a:gd name="connsiteX13" fmla="*/ 2564445 w 4296993"/>
              <a:gd name="connsiteY13" fmla="*/ 1361288 h 1890677"/>
              <a:gd name="connsiteX14" fmla="*/ 2440692 w 4296993"/>
              <a:gd name="connsiteY14" fmla="*/ 1629420 h 1890677"/>
              <a:gd name="connsiteX15" fmla="*/ 1986930 w 4296993"/>
              <a:gd name="connsiteY15" fmla="*/ 1395663 h 1890677"/>
              <a:gd name="connsiteX16" fmla="*/ 1677546 w 4296993"/>
              <a:gd name="connsiteY16" fmla="*/ 1670671 h 1890677"/>
              <a:gd name="connsiteX17" fmla="*/ 1546918 w 4296993"/>
              <a:gd name="connsiteY17" fmla="*/ 1553793 h 1890677"/>
              <a:gd name="connsiteX18" fmla="*/ 990027 w 4296993"/>
              <a:gd name="connsiteY18" fmla="*/ 1890677 h 1890677"/>
              <a:gd name="connsiteX19" fmla="*/ 941901 w 4296993"/>
              <a:gd name="connsiteY19" fmla="*/ 1601919 h 1890677"/>
              <a:gd name="connsiteX20" fmla="*/ 130629 w 4296993"/>
              <a:gd name="connsiteY20" fmla="*/ 1546918 h 1890677"/>
              <a:gd name="connsiteX21" fmla="*/ 405636 w 4296993"/>
              <a:gd name="connsiteY21" fmla="*/ 1265035 h 1890677"/>
              <a:gd name="connsiteX22" fmla="*/ 0 w 4296993"/>
              <a:gd name="connsiteY22" fmla="*/ 1072530 h 1890677"/>
              <a:gd name="connsiteX23" fmla="*/ 611892 w 4296993"/>
              <a:gd name="connsiteY23" fmla="*/ 886900 h 1890677"/>
              <a:gd name="connsiteX24" fmla="*/ 330009 w 4296993"/>
              <a:gd name="connsiteY24" fmla="*/ 687519 h 1890677"/>
              <a:gd name="connsiteX25" fmla="*/ 893775 w 4296993"/>
              <a:gd name="connsiteY25" fmla="*/ 563766 h 1890677"/>
              <a:gd name="connsiteX26" fmla="*/ 804397 w 4296993"/>
              <a:gd name="connsiteY26" fmla="*/ 171880 h 1890677"/>
              <a:gd name="connsiteX27" fmla="*/ 1711922 w 4296993"/>
              <a:gd name="connsiteY27" fmla="*/ 453763 h 1890677"/>
              <a:gd name="connsiteX28" fmla="*/ 2014430 w 4296993"/>
              <a:gd name="connsiteY28" fmla="*/ 20626 h 1890677"/>
              <a:gd name="connsiteX0" fmla="*/ 2014430 w 4296993"/>
              <a:gd name="connsiteY0" fmla="*/ 13751 h 1897552"/>
              <a:gd name="connsiteX1" fmla="*/ 2406316 w 4296993"/>
              <a:gd name="connsiteY1" fmla="*/ 261257 h 1897552"/>
              <a:gd name="connsiteX2" fmla="*/ 3025083 w 4296993"/>
              <a:gd name="connsiteY2" fmla="*/ 6875 h 1897552"/>
              <a:gd name="connsiteX3" fmla="*/ 3073209 w 4296993"/>
              <a:gd name="connsiteY3" fmla="*/ 371260 h 1897552"/>
              <a:gd name="connsiteX4" fmla="*/ 3657600 w 4296993"/>
              <a:gd name="connsiteY4" fmla="*/ 213131 h 1897552"/>
              <a:gd name="connsiteX5" fmla="*/ 3300091 w 4296993"/>
              <a:gd name="connsiteY5" fmla="*/ 605017 h 1897552"/>
              <a:gd name="connsiteX6" fmla="*/ 4296993 w 4296993"/>
              <a:gd name="connsiteY6" fmla="*/ 460638 h 1897552"/>
              <a:gd name="connsiteX7" fmla="*/ 3623224 w 4296993"/>
              <a:gd name="connsiteY7" fmla="*/ 735645 h 1897552"/>
              <a:gd name="connsiteX8" fmla="*/ 3898232 w 4296993"/>
              <a:gd name="connsiteY8" fmla="*/ 914400 h 1897552"/>
              <a:gd name="connsiteX9" fmla="*/ 3575098 w 4296993"/>
              <a:gd name="connsiteY9" fmla="*/ 996902 h 1897552"/>
              <a:gd name="connsiteX10" fmla="*/ 4104488 w 4296993"/>
              <a:gd name="connsiteY10" fmla="*/ 1498791 h 1897552"/>
              <a:gd name="connsiteX11" fmla="*/ 3265715 w 4296993"/>
              <a:gd name="connsiteY11" fmla="*/ 1347537 h 1897552"/>
              <a:gd name="connsiteX12" fmla="*/ 3382593 w 4296993"/>
              <a:gd name="connsiteY12" fmla="*/ 1670671 h 1897552"/>
              <a:gd name="connsiteX13" fmla="*/ 2564445 w 4296993"/>
              <a:gd name="connsiteY13" fmla="*/ 1368163 h 1897552"/>
              <a:gd name="connsiteX14" fmla="*/ 2440692 w 4296993"/>
              <a:gd name="connsiteY14" fmla="*/ 1636295 h 1897552"/>
              <a:gd name="connsiteX15" fmla="*/ 1986930 w 4296993"/>
              <a:gd name="connsiteY15" fmla="*/ 1402538 h 1897552"/>
              <a:gd name="connsiteX16" fmla="*/ 1677546 w 4296993"/>
              <a:gd name="connsiteY16" fmla="*/ 1677546 h 1897552"/>
              <a:gd name="connsiteX17" fmla="*/ 1546918 w 4296993"/>
              <a:gd name="connsiteY17" fmla="*/ 1560668 h 1897552"/>
              <a:gd name="connsiteX18" fmla="*/ 990027 w 4296993"/>
              <a:gd name="connsiteY18" fmla="*/ 1897552 h 1897552"/>
              <a:gd name="connsiteX19" fmla="*/ 941901 w 4296993"/>
              <a:gd name="connsiteY19" fmla="*/ 1608794 h 1897552"/>
              <a:gd name="connsiteX20" fmla="*/ 130629 w 4296993"/>
              <a:gd name="connsiteY20" fmla="*/ 1553793 h 1897552"/>
              <a:gd name="connsiteX21" fmla="*/ 405636 w 4296993"/>
              <a:gd name="connsiteY21" fmla="*/ 1271910 h 1897552"/>
              <a:gd name="connsiteX22" fmla="*/ 0 w 4296993"/>
              <a:gd name="connsiteY22" fmla="*/ 1079405 h 1897552"/>
              <a:gd name="connsiteX23" fmla="*/ 611892 w 4296993"/>
              <a:gd name="connsiteY23" fmla="*/ 893775 h 1897552"/>
              <a:gd name="connsiteX24" fmla="*/ 330009 w 4296993"/>
              <a:gd name="connsiteY24" fmla="*/ 694394 h 1897552"/>
              <a:gd name="connsiteX25" fmla="*/ 893775 w 4296993"/>
              <a:gd name="connsiteY25" fmla="*/ 570641 h 1897552"/>
              <a:gd name="connsiteX26" fmla="*/ 804397 w 4296993"/>
              <a:gd name="connsiteY26" fmla="*/ 178755 h 1897552"/>
              <a:gd name="connsiteX27" fmla="*/ 1711922 w 4296993"/>
              <a:gd name="connsiteY27" fmla="*/ 460638 h 1897552"/>
              <a:gd name="connsiteX28" fmla="*/ 2021305 w 4296993"/>
              <a:gd name="connsiteY28" fmla="*/ 0 h 189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96993" h="1897552">
                <a:moveTo>
                  <a:pt x="2014430" y="13751"/>
                </a:moveTo>
                <a:lnTo>
                  <a:pt x="2406316" y="261257"/>
                </a:lnTo>
                <a:lnTo>
                  <a:pt x="3025083" y="6875"/>
                </a:lnTo>
                <a:lnTo>
                  <a:pt x="3073209" y="371260"/>
                </a:lnTo>
                <a:lnTo>
                  <a:pt x="3657600" y="213131"/>
                </a:lnTo>
                <a:lnTo>
                  <a:pt x="3300091" y="605017"/>
                </a:lnTo>
                <a:lnTo>
                  <a:pt x="4296993" y="460638"/>
                </a:lnTo>
                <a:lnTo>
                  <a:pt x="3623224" y="735645"/>
                </a:lnTo>
                <a:lnTo>
                  <a:pt x="3898232" y="914400"/>
                </a:lnTo>
                <a:lnTo>
                  <a:pt x="3575098" y="996902"/>
                </a:lnTo>
                <a:lnTo>
                  <a:pt x="4104488" y="1498791"/>
                </a:lnTo>
                <a:lnTo>
                  <a:pt x="3265715" y="1347537"/>
                </a:lnTo>
                <a:lnTo>
                  <a:pt x="3382593" y="1670671"/>
                </a:lnTo>
                <a:lnTo>
                  <a:pt x="2564445" y="1368163"/>
                </a:lnTo>
                <a:lnTo>
                  <a:pt x="2440692" y="1636295"/>
                </a:lnTo>
                <a:lnTo>
                  <a:pt x="1986930" y="1402538"/>
                </a:lnTo>
                <a:lnTo>
                  <a:pt x="1677546" y="1677546"/>
                </a:lnTo>
                <a:lnTo>
                  <a:pt x="1546918" y="1560668"/>
                </a:lnTo>
                <a:lnTo>
                  <a:pt x="990027" y="1897552"/>
                </a:lnTo>
                <a:lnTo>
                  <a:pt x="941901" y="1608794"/>
                </a:lnTo>
                <a:lnTo>
                  <a:pt x="130629" y="1553793"/>
                </a:lnTo>
                <a:lnTo>
                  <a:pt x="405636" y="1271910"/>
                </a:lnTo>
                <a:lnTo>
                  <a:pt x="0" y="1079405"/>
                </a:lnTo>
                <a:lnTo>
                  <a:pt x="611892" y="893775"/>
                </a:lnTo>
                <a:lnTo>
                  <a:pt x="330009" y="694394"/>
                </a:lnTo>
                <a:lnTo>
                  <a:pt x="893775" y="570641"/>
                </a:lnTo>
                <a:lnTo>
                  <a:pt x="804397" y="178755"/>
                </a:lnTo>
                <a:lnTo>
                  <a:pt x="1711922" y="460638"/>
                </a:lnTo>
                <a:lnTo>
                  <a:pt x="2021305" y="0"/>
                </a:lnTo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2B63495-E2FB-43D1-8DB5-63CE3E36ED29}"/>
              </a:ext>
            </a:extLst>
          </p:cNvPr>
          <p:cNvSpPr/>
          <p:nvPr/>
        </p:nvSpPr>
        <p:spPr>
          <a:xfrm>
            <a:off x="6296657" y="2657737"/>
            <a:ext cx="3627827" cy="619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3L</a:t>
            </a:r>
            <a:r>
              <a:rPr kumimoji="0" lang="en-US" altLang="ko-KR" sz="1600" b="1" kern="0" dirty="0">
                <a:solidFill>
                  <a:srgbClr val="C0504D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ocations</a:t>
            </a:r>
            <a:r>
              <a:rPr kumimoji="0" lang="en-US" altLang="ko-KR" sz="1600" b="1" kern="0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&amp;</a:t>
            </a:r>
          </a:p>
          <a:p>
            <a:pPr algn="ctr" fontAlgn="auto" latinLnBrk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Application</a:t>
            </a:r>
            <a:r>
              <a:rPr kumimoji="0" lang="en-US" altLang="ko-KR" sz="1600" b="1" kern="0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3T</a:t>
            </a:r>
            <a:r>
              <a:rPr kumimoji="0" lang="en-US" altLang="ko-KR" sz="1600" b="1" kern="0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ypes 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en-US" altLang="ko-KR" sz="20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3LT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8" name="Picture 2" descr="Image result for deep learning">
            <a:extLst>
              <a:ext uri="{FF2B5EF4-FFF2-40B4-BE49-F238E27FC236}">
                <a16:creationId xmlns:a16="http://schemas.microsoft.com/office/drawing/2014/main" id="{E69F8E3E-05A9-4C92-9AED-38CD40E4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721" y="1326801"/>
            <a:ext cx="1202432" cy="8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69127E5D-35BA-4D73-BEB9-5DA08CECC0BE}"/>
              </a:ext>
            </a:extLst>
          </p:cNvPr>
          <p:cNvSpPr/>
          <p:nvPr/>
        </p:nvSpPr>
        <p:spPr>
          <a:xfrm>
            <a:off x="5163266" y="1253461"/>
            <a:ext cx="1751844" cy="927926"/>
          </a:xfrm>
          <a:custGeom>
            <a:avLst/>
            <a:gdLst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30" fmla="*/ 2041931 w 4296993"/>
              <a:gd name="connsiteY30" fmla="*/ 27501 h 1890677"/>
              <a:gd name="connsiteX31" fmla="*/ 2413191 w 4296993"/>
              <a:gd name="connsiteY31" fmla="*/ 233757 h 1890677"/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30" fmla="*/ 2041931 w 4296993"/>
              <a:gd name="connsiteY30" fmla="*/ 27501 h 1890677"/>
              <a:gd name="connsiteX0" fmla="*/ 1787549 w 4296993"/>
              <a:gd name="connsiteY0" fmla="*/ 433137 h 1890677"/>
              <a:gd name="connsiteX1" fmla="*/ 2014430 w 4296993"/>
              <a:gd name="connsiteY1" fmla="*/ 6876 h 1890677"/>
              <a:gd name="connsiteX2" fmla="*/ 2406316 w 4296993"/>
              <a:gd name="connsiteY2" fmla="*/ 254382 h 1890677"/>
              <a:gd name="connsiteX3" fmla="*/ 3025083 w 4296993"/>
              <a:gd name="connsiteY3" fmla="*/ 0 h 1890677"/>
              <a:gd name="connsiteX4" fmla="*/ 3073209 w 4296993"/>
              <a:gd name="connsiteY4" fmla="*/ 364385 h 1890677"/>
              <a:gd name="connsiteX5" fmla="*/ 3657600 w 4296993"/>
              <a:gd name="connsiteY5" fmla="*/ 206256 h 1890677"/>
              <a:gd name="connsiteX6" fmla="*/ 3300091 w 4296993"/>
              <a:gd name="connsiteY6" fmla="*/ 598142 h 1890677"/>
              <a:gd name="connsiteX7" fmla="*/ 4296993 w 4296993"/>
              <a:gd name="connsiteY7" fmla="*/ 453763 h 1890677"/>
              <a:gd name="connsiteX8" fmla="*/ 3623224 w 4296993"/>
              <a:gd name="connsiteY8" fmla="*/ 728770 h 1890677"/>
              <a:gd name="connsiteX9" fmla="*/ 3898232 w 4296993"/>
              <a:gd name="connsiteY9" fmla="*/ 907525 h 1890677"/>
              <a:gd name="connsiteX10" fmla="*/ 3575098 w 4296993"/>
              <a:gd name="connsiteY10" fmla="*/ 990027 h 1890677"/>
              <a:gd name="connsiteX11" fmla="*/ 4104488 w 4296993"/>
              <a:gd name="connsiteY11" fmla="*/ 1491916 h 1890677"/>
              <a:gd name="connsiteX12" fmla="*/ 3265715 w 4296993"/>
              <a:gd name="connsiteY12" fmla="*/ 1340662 h 1890677"/>
              <a:gd name="connsiteX13" fmla="*/ 3382593 w 4296993"/>
              <a:gd name="connsiteY13" fmla="*/ 1663796 h 1890677"/>
              <a:gd name="connsiteX14" fmla="*/ 2564445 w 4296993"/>
              <a:gd name="connsiteY14" fmla="*/ 1361288 h 1890677"/>
              <a:gd name="connsiteX15" fmla="*/ 2440692 w 4296993"/>
              <a:gd name="connsiteY15" fmla="*/ 1629420 h 1890677"/>
              <a:gd name="connsiteX16" fmla="*/ 1986930 w 4296993"/>
              <a:gd name="connsiteY16" fmla="*/ 1395663 h 1890677"/>
              <a:gd name="connsiteX17" fmla="*/ 1677546 w 4296993"/>
              <a:gd name="connsiteY17" fmla="*/ 1670671 h 1890677"/>
              <a:gd name="connsiteX18" fmla="*/ 1546918 w 4296993"/>
              <a:gd name="connsiteY18" fmla="*/ 1553793 h 1890677"/>
              <a:gd name="connsiteX19" fmla="*/ 990027 w 4296993"/>
              <a:gd name="connsiteY19" fmla="*/ 1890677 h 1890677"/>
              <a:gd name="connsiteX20" fmla="*/ 941901 w 4296993"/>
              <a:gd name="connsiteY20" fmla="*/ 1601919 h 1890677"/>
              <a:gd name="connsiteX21" fmla="*/ 130629 w 4296993"/>
              <a:gd name="connsiteY21" fmla="*/ 1546918 h 1890677"/>
              <a:gd name="connsiteX22" fmla="*/ 405636 w 4296993"/>
              <a:gd name="connsiteY22" fmla="*/ 1265035 h 1890677"/>
              <a:gd name="connsiteX23" fmla="*/ 0 w 4296993"/>
              <a:gd name="connsiteY23" fmla="*/ 1072530 h 1890677"/>
              <a:gd name="connsiteX24" fmla="*/ 611892 w 4296993"/>
              <a:gd name="connsiteY24" fmla="*/ 886900 h 1890677"/>
              <a:gd name="connsiteX25" fmla="*/ 330009 w 4296993"/>
              <a:gd name="connsiteY25" fmla="*/ 687519 h 1890677"/>
              <a:gd name="connsiteX26" fmla="*/ 893775 w 4296993"/>
              <a:gd name="connsiteY26" fmla="*/ 563766 h 1890677"/>
              <a:gd name="connsiteX27" fmla="*/ 804397 w 4296993"/>
              <a:gd name="connsiteY27" fmla="*/ 171880 h 1890677"/>
              <a:gd name="connsiteX28" fmla="*/ 1711922 w 4296993"/>
              <a:gd name="connsiteY28" fmla="*/ 453763 h 1890677"/>
              <a:gd name="connsiteX29" fmla="*/ 2014430 w 4296993"/>
              <a:gd name="connsiteY29" fmla="*/ 20626 h 1890677"/>
              <a:gd name="connsiteX0" fmla="*/ 2365065 w 4296993"/>
              <a:gd name="connsiteY0" fmla="*/ 0 h 2131308"/>
              <a:gd name="connsiteX1" fmla="*/ 2014430 w 4296993"/>
              <a:gd name="connsiteY1" fmla="*/ 247507 h 2131308"/>
              <a:gd name="connsiteX2" fmla="*/ 2406316 w 4296993"/>
              <a:gd name="connsiteY2" fmla="*/ 495013 h 2131308"/>
              <a:gd name="connsiteX3" fmla="*/ 3025083 w 4296993"/>
              <a:gd name="connsiteY3" fmla="*/ 240631 h 2131308"/>
              <a:gd name="connsiteX4" fmla="*/ 3073209 w 4296993"/>
              <a:gd name="connsiteY4" fmla="*/ 605016 h 2131308"/>
              <a:gd name="connsiteX5" fmla="*/ 3657600 w 4296993"/>
              <a:gd name="connsiteY5" fmla="*/ 446887 h 2131308"/>
              <a:gd name="connsiteX6" fmla="*/ 3300091 w 4296993"/>
              <a:gd name="connsiteY6" fmla="*/ 838773 h 2131308"/>
              <a:gd name="connsiteX7" fmla="*/ 4296993 w 4296993"/>
              <a:gd name="connsiteY7" fmla="*/ 694394 h 2131308"/>
              <a:gd name="connsiteX8" fmla="*/ 3623224 w 4296993"/>
              <a:gd name="connsiteY8" fmla="*/ 969401 h 2131308"/>
              <a:gd name="connsiteX9" fmla="*/ 3898232 w 4296993"/>
              <a:gd name="connsiteY9" fmla="*/ 1148156 h 2131308"/>
              <a:gd name="connsiteX10" fmla="*/ 3575098 w 4296993"/>
              <a:gd name="connsiteY10" fmla="*/ 1230658 h 2131308"/>
              <a:gd name="connsiteX11" fmla="*/ 4104488 w 4296993"/>
              <a:gd name="connsiteY11" fmla="*/ 1732547 h 2131308"/>
              <a:gd name="connsiteX12" fmla="*/ 3265715 w 4296993"/>
              <a:gd name="connsiteY12" fmla="*/ 1581293 h 2131308"/>
              <a:gd name="connsiteX13" fmla="*/ 3382593 w 4296993"/>
              <a:gd name="connsiteY13" fmla="*/ 1904427 h 2131308"/>
              <a:gd name="connsiteX14" fmla="*/ 2564445 w 4296993"/>
              <a:gd name="connsiteY14" fmla="*/ 1601919 h 2131308"/>
              <a:gd name="connsiteX15" fmla="*/ 2440692 w 4296993"/>
              <a:gd name="connsiteY15" fmla="*/ 1870051 h 2131308"/>
              <a:gd name="connsiteX16" fmla="*/ 1986930 w 4296993"/>
              <a:gd name="connsiteY16" fmla="*/ 1636294 h 2131308"/>
              <a:gd name="connsiteX17" fmla="*/ 1677546 w 4296993"/>
              <a:gd name="connsiteY17" fmla="*/ 1911302 h 2131308"/>
              <a:gd name="connsiteX18" fmla="*/ 1546918 w 4296993"/>
              <a:gd name="connsiteY18" fmla="*/ 1794424 h 2131308"/>
              <a:gd name="connsiteX19" fmla="*/ 990027 w 4296993"/>
              <a:gd name="connsiteY19" fmla="*/ 2131308 h 2131308"/>
              <a:gd name="connsiteX20" fmla="*/ 941901 w 4296993"/>
              <a:gd name="connsiteY20" fmla="*/ 1842550 h 2131308"/>
              <a:gd name="connsiteX21" fmla="*/ 130629 w 4296993"/>
              <a:gd name="connsiteY21" fmla="*/ 1787549 h 2131308"/>
              <a:gd name="connsiteX22" fmla="*/ 405636 w 4296993"/>
              <a:gd name="connsiteY22" fmla="*/ 1505666 h 2131308"/>
              <a:gd name="connsiteX23" fmla="*/ 0 w 4296993"/>
              <a:gd name="connsiteY23" fmla="*/ 1313161 h 2131308"/>
              <a:gd name="connsiteX24" fmla="*/ 611892 w 4296993"/>
              <a:gd name="connsiteY24" fmla="*/ 1127531 h 2131308"/>
              <a:gd name="connsiteX25" fmla="*/ 330009 w 4296993"/>
              <a:gd name="connsiteY25" fmla="*/ 928150 h 2131308"/>
              <a:gd name="connsiteX26" fmla="*/ 893775 w 4296993"/>
              <a:gd name="connsiteY26" fmla="*/ 804397 h 2131308"/>
              <a:gd name="connsiteX27" fmla="*/ 804397 w 4296993"/>
              <a:gd name="connsiteY27" fmla="*/ 412511 h 2131308"/>
              <a:gd name="connsiteX28" fmla="*/ 1711922 w 4296993"/>
              <a:gd name="connsiteY28" fmla="*/ 694394 h 2131308"/>
              <a:gd name="connsiteX29" fmla="*/ 2014430 w 4296993"/>
              <a:gd name="connsiteY29" fmla="*/ 261257 h 2131308"/>
              <a:gd name="connsiteX0" fmla="*/ 2014430 w 4296993"/>
              <a:gd name="connsiteY0" fmla="*/ 6876 h 1890677"/>
              <a:gd name="connsiteX1" fmla="*/ 2406316 w 4296993"/>
              <a:gd name="connsiteY1" fmla="*/ 254382 h 1890677"/>
              <a:gd name="connsiteX2" fmla="*/ 3025083 w 4296993"/>
              <a:gd name="connsiteY2" fmla="*/ 0 h 1890677"/>
              <a:gd name="connsiteX3" fmla="*/ 3073209 w 4296993"/>
              <a:gd name="connsiteY3" fmla="*/ 364385 h 1890677"/>
              <a:gd name="connsiteX4" fmla="*/ 3657600 w 4296993"/>
              <a:gd name="connsiteY4" fmla="*/ 206256 h 1890677"/>
              <a:gd name="connsiteX5" fmla="*/ 3300091 w 4296993"/>
              <a:gd name="connsiteY5" fmla="*/ 598142 h 1890677"/>
              <a:gd name="connsiteX6" fmla="*/ 4296993 w 4296993"/>
              <a:gd name="connsiteY6" fmla="*/ 453763 h 1890677"/>
              <a:gd name="connsiteX7" fmla="*/ 3623224 w 4296993"/>
              <a:gd name="connsiteY7" fmla="*/ 728770 h 1890677"/>
              <a:gd name="connsiteX8" fmla="*/ 3898232 w 4296993"/>
              <a:gd name="connsiteY8" fmla="*/ 907525 h 1890677"/>
              <a:gd name="connsiteX9" fmla="*/ 3575098 w 4296993"/>
              <a:gd name="connsiteY9" fmla="*/ 990027 h 1890677"/>
              <a:gd name="connsiteX10" fmla="*/ 4104488 w 4296993"/>
              <a:gd name="connsiteY10" fmla="*/ 1491916 h 1890677"/>
              <a:gd name="connsiteX11" fmla="*/ 3265715 w 4296993"/>
              <a:gd name="connsiteY11" fmla="*/ 1340662 h 1890677"/>
              <a:gd name="connsiteX12" fmla="*/ 3382593 w 4296993"/>
              <a:gd name="connsiteY12" fmla="*/ 1663796 h 1890677"/>
              <a:gd name="connsiteX13" fmla="*/ 2564445 w 4296993"/>
              <a:gd name="connsiteY13" fmla="*/ 1361288 h 1890677"/>
              <a:gd name="connsiteX14" fmla="*/ 2440692 w 4296993"/>
              <a:gd name="connsiteY14" fmla="*/ 1629420 h 1890677"/>
              <a:gd name="connsiteX15" fmla="*/ 1986930 w 4296993"/>
              <a:gd name="connsiteY15" fmla="*/ 1395663 h 1890677"/>
              <a:gd name="connsiteX16" fmla="*/ 1677546 w 4296993"/>
              <a:gd name="connsiteY16" fmla="*/ 1670671 h 1890677"/>
              <a:gd name="connsiteX17" fmla="*/ 1546918 w 4296993"/>
              <a:gd name="connsiteY17" fmla="*/ 1553793 h 1890677"/>
              <a:gd name="connsiteX18" fmla="*/ 990027 w 4296993"/>
              <a:gd name="connsiteY18" fmla="*/ 1890677 h 1890677"/>
              <a:gd name="connsiteX19" fmla="*/ 941901 w 4296993"/>
              <a:gd name="connsiteY19" fmla="*/ 1601919 h 1890677"/>
              <a:gd name="connsiteX20" fmla="*/ 130629 w 4296993"/>
              <a:gd name="connsiteY20" fmla="*/ 1546918 h 1890677"/>
              <a:gd name="connsiteX21" fmla="*/ 405636 w 4296993"/>
              <a:gd name="connsiteY21" fmla="*/ 1265035 h 1890677"/>
              <a:gd name="connsiteX22" fmla="*/ 0 w 4296993"/>
              <a:gd name="connsiteY22" fmla="*/ 1072530 h 1890677"/>
              <a:gd name="connsiteX23" fmla="*/ 611892 w 4296993"/>
              <a:gd name="connsiteY23" fmla="*/ 886900 h 1890677"/>
              <a:gd name="connsiteX24" fmla="*/ 330009 w 4296993"/>
              <a:gd name="connsiteY24" fmla="*/ 687519 h 1890677"/>
              <a:gd name="connsiteX25" fmla="*/ 893775 w 4296993"/>
              <a:gd name="connsiteY25" fmla="*/ 563766 h 1890677"/>
              <a:gd name="connsiteX26" fmla="*/ 804397 w 4296993"/>
              <a:gd name="connsiteY26" fmla="*/ 171880 h 1890677"/>
              <a:gd name="connsiteX27" fmla="*/ 1711922 w 4296993"/>
              <a:gd name="connsiteY27" fmla="*/ 453763 h 1890677"/>
              <a:gd name="connsiteX28" fmla="*/ 2014430 w 4296993"/>
              <a:gd name="connsiteY28" fmla="*/ 20626 h 1890677"/>
              <a:gd name="connsiteX0" fmla="*/ 2014430 w 4296993"/>
              <a:gd name="connsiteY0" fmla="*/ 13751 h 1897552"/>
              <a:gd name="connsiteX1" fmla="*/ 2406316 w 4296993"/>
              <a:gd name="connsiteY1" fmla="*/ 261257 h 1897552"/>
              <a:gd name="connsiteX2" fmla="*/ 3025083 w 4296993"/>
              <a:gd name="connsiteY2" fmla="*/ 6875 h 1897552"/>
              <a:gd name="connsiteX3" fmla="*/ 3073209 w 4296993"/>
              <a:gd name="connsiteY3" fmla="*/ 371260 h 1897552"/>
              <a:gd name="connsiteX4" fmla="*/ 3657600 w 4296993"/>
              <a:gd name="connsiteY4" fmla="*/ 213131 h 1897552"/>
              <a:gd name="connsiteX5" fmla="*/ 3300091 w 4296993"/>
              <a:gd name="connsiteY5" fmla="*/ 605017 h 1897552"/>
              <a:gd name="connsiteX6" fmla="*/ 4296993 w 4296993"/>
              <a:gd name="connsiteY6" fmla="*/ 460638 h 1897552"/>
              <a:gd name="connsiteX7" fmla="*/ 3623224 w 4296993"/>
              <a:gd name="connsiteY7" fmla="*/ 735645 h 1897552"/>
              <a:gd name="connsiteX8" fmla="*/ 3898232 w 4296993"/>
              <a:gd name="connsiteY8" fmla="*/ 914400 h 1897552"/>
              <a:gd name="connsiteX9" fmla="*/ 3575098 w 4296993"/>
              <a:gd name="connsiteY9" fmla="*/ 996902 h 1897552"/>
              <a:gd name="connsiteX10" fmla="*/ 4104488 w 4296993"/>
              <a:gd name="connsiteY10" fmla="*/ 1498791 h 1897552"/>
              <a:gd name="connsiteX11" fmla="*/ 3265715 w 4296993"/>
              <a:gd name="connsiteY11" fmla="*/ 1347537 h 1897552"/>
              <a:gd name="connsiteX12" fmla="*/ 3382593 w 4296993"/>
              <a:gd name="connsiteY12" fmla="*/ 1670671 h 1897552"/>
              <a:gd name="connsiteX13" fmla="*/ 2564445 w 4296993"/>
              <a:gd name="connsiteY13" fmla="*/ 1368163 h 1897552"/>
              <a:gd name="connsiteX14" fmla="*/ 2440692 w 4296993"/>
              <a:gd name="connsiteY14" fmla="*/ 1636295 h 1897552"/>
              <a:gd name="connsiteX15" fmla="*/ 1986930 w 4296993"/>
              <a:gd name="connsiteY15" fmla="*/ 1402538 h 1897552"/>
              <a:gd name="connsiteX16" fmla="*/ 1677546 w 4296993"/>
              <a:gd name="connsiteY16" fmla="*/ 1677546 h 1897552"/>
              <a:gd name="connsiteX17" fmla="*/ 1546918 w 4296993"/>
              <a:gd name="connsiteY17" fmla="*/ 1560668 h 1897552"/>
              <a:gd name="connsiteX18" fmla="*/ 990027 w 4296993"/>
              <a:gd name="connsiteY18" fmla="*/ 1897552 h 1897552"/>
              <a:gd name="connsiteX19" fmla="*/ 941901 w 4296993"/>
              <a:gd name="connsiteY19" fmla="*/ 1608794 h 1897552"/>
              <a:gd name="connsiteX20" fmla="*/ 130629 w 4296993"/>
              <a:gd name="connsiteY20" fmla="*/ 1553793 h 1897552"/>
              <a:gd name="connsiteX21" fmla="*/ 405636 w 4296993"/>
              <a:gd name="connsiteY21" fmla="*/ 1271910 h 1897552"/>
              <a:gd name="connsiteX22" fmla="*/ 0 w 4296993"/>
              <a:gd name="connsiteY22" fmla="*/ 1079405 h 1897552"/>
              <a:gd name="connsiteX23" fmla="*/ 611892 w 4296993"/>
              <a:gd name="connsiteY23" fmla="*/ 893775 h 1897552"/>
              <a:gd name="connsiteX24" fmla="*/ 330009 w 4296993"/>
              <a:gd name="connsiteY24" fmla="*/ 694394 h 1897552"/>
              <a:gd name="connsiteX25" fmla="*/ 893775 w 4296993"/>
              <a:gd name="connsiteY25" fmla="*/ 570641 h 1897552"/>
              <a:gd name="connsiteX26" fmla="*/ 804397 w 4296993"/>
              <a:gd name="connsiteY26" fmla="*/ 178755 h 1897552"/>
              <a:gd name="connsiteX27" fmla="*/ 1711922 w 4296993"/>
              <a:gd name="connsiteY27" fmla="*/ 460638 h 1897552"/>
              <a:gd name="connsiteX28" fmla="*/ 2021305 w 4296993"/>
              <a:gd name="connsiteY28" fmla="*/ 0 h 189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96993" h="1897552">
                <a:moveTo>
                  <a:pt x="2014430" y="13751"/>
                </a:moveTo>
                <a:lnTo>
                  <a:pt x="2406316" y="261257"/>
                </a:lnTo>
                <a:lnTo>
                  <a:pt x="3025083" y="6875"/>
                </a:lnTo>
                <a:lnTo>
                  <a:pt x="3073209" y="371260"/>
                </a:lnTo>
                <a:lnTo>
                  <a:pt x="3657600" y="213131"/>
                </a:lnTo>
                <a:lnTo>
                  <a:pt x="3300091" y="605017"/>
                </a:lnTo>
                <a:lnTo>
                  <a:pt x="4296993" y="460638"/>
                </a:lnTo>
                <a:lnTo>
                  <a:pt x="3623224" y="735645"/>
                </a:lnTo>
                <a:lnTo>
                  <a:pt x="3898232" y="914400"/>
                </a:lnTo>
                <a:lnTo>
                  <a:pt x="3575098" y="996902"/>
                </a:lnTo>
                <a:lnTo>
                  <a:pt x="4104488" y="1498791"/>
                </a:lnTo>
                <a:lnTo>
                  <a:pt x="3265715" y="1347537"/>
                </a:lnTo>
                <a:lnTo>
                  <a:pt x="3382593" y="1670671"/>
                </a:lnTo>
                <a:lnTo>
                  <a:pt x="2564445" y="1368163"/>
                </a:lnTo>
                <a:lnTo>
                  <a:pt x="2440692" y="1636295"/>
                </a:lnTo>
                <a:lnTo>
                  <a:pt x="1986930" y="1402538"/>
                </a:lnTo>
                <a:lnTo>
                  <a:pt x="1677546" y="1677546"/>
                </a:lnTo>
                <a:lnTo>
                  <a:pt x="1546918" y="1560668"/>
                </a:lnTo>
                <a:lnTo>
                  <a:pt x="990027" y="1897552"/>
                </a:lnTo>
                <a:lnTo>
                  <a:pt x="941901" y="1608794"/>
                </a:lnTo>
                <a:lnTo>
                  <a:pt x="130629" y="1553793"/>
                </a:lnTo>
                <a:lnTo>
                  <a:pt x="405636" y="1271910"/>
                </a:lnTo>
                <a:lnTo>
                  <a:pt x="0" y="1079405"/>
                </a:lnTo>
                <a:lnTo>
                  <a:pt x="611892" y="893775"/>
                </a:lnTo>
                <a:lnTo>
                  <a:pt x="330009" y="694394"/>
                </a:lnTo>
                <a:lnTo>
                  <a:pt x="893775" y="570641"/>
                </a:lnTo>
                <a:lnTo>
                  <a:pt x="804397" y="178755"/>
                </a:lnTo>
                <a:lnTo>
                  <a:pt x="1711922" y="460638"/>
                </a:lnTo>
                <a:lnTo>
                  <a:pt x="2021305" y="0"/>
                </a:lnTo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lIns="3600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Machine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Learning  </a:t>
            </a:r>
            <a:endParaRPr kumimoji="0" lang="ko-KR" altLang="en-US" sz="1400" b="1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34D37885-7B89-458B-8587-C1EE9E49BC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57594">
            <a:off x="3712359" y="3982057"/>
            <a:ext cx="411787" cy="332172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2CE26CB8-E241-4294-AD4C-091C38B90CF0}"/>
              </a:ext>
            </a:extLst>
          </p:cNvPr>
          <p:cNvSpPr txBox="1"/>
          <p:nvPr/>
        </p:nvSpPr>
        <p:spPr>
          <a:xfrm>
            <a:off x="8195834" y="5824180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Location</a:t>
            </a:r>
            <a:endParaRPr kumimoji="0" lang="ko-KR" altLang="en-US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222656C-7287-4A4D-BEAD-2B04F1979B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15" y="1333631"/>
            <a:ext cx="686364" cy="739288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9928A90F-3F79-45E7-98F7-EDCB506B0CB6}"/>
              </a:ext>
            </a:extLst>
          </p:cNvPr>
          <p:cNvSpPr txBox="1"/>
          <p:nvPr/>
        </p:nvSpPr>
        <p:spPr>
          <a:xfrm>
            <a:off x="8195834" y="6228817"/>
            <a:ext cx="15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Application Type</a:t>
            </a:r>
            <a:endParaRPr kumimoji="0" lang="ko-KR" altLang="en-US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26FD0D9-3081-4A7E-B9ED-4586A68D911E}"/>
              </a:ext>
            </a:extLst>
          </p:cNvPr>
          <p:cNvSpPr/>
          <p:nvPr/>
        </p:nvSpPr>
        <p:spPr>
          <a:xfrm>
            <a:off x="5354625" y="2812748"/>
            <a:ext cx="270285" cy="257066"/>
          </a:xfrm>
          <a:prstGeom prst="rect">
            <a:avLst/>
          </a:prstGeom>
          <a:solidFill>
            <a:srgbClr val="C0504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B161E4-F77F-4C2C-BDB4-E0294D9A1A3D}"/>
              </a:ext>
            </a:extLst>
          </p:cNvPr>
          <p:cNvSpPr/>
          <p:nvPr/>
        </p:nvSpPr>
        <p:spPr>
          <a:xfrm>
            <a:off x="6209588" y="4190882"/>
            <a:ext cx="270285" cy="257066"/>
          </a:xfrm>
          <a:prstGeom prst="rect">
            <a:avLst/>
          </a:prstGeom>
          <a:solidFill>
            <a:srgbClr val="C0504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3BA4697-2CF4-4404-8477-3969F53CFB30}"/>
              </a:ext>
            </a:extLst>
          </p:cNvPr>
          <p:cNvSpPr/>
          <p:nvPr/>
        </p:nvSpPr>
        <p:spPr>
          <a:xfrm>
            <a:off x="5700273" y="5284245"/>
            <a:ext cx="270285" cy="257066"/>
          </a:xfrm>
          <a:prstGeom prst="rect">
            <a:avLst/>
          </a:prstGeom>
          <a:solidFill>
            <a:srgbClr val="4F81B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6FA0A82-454E-4905-95AB-145D3C8BB652}"/>
              </a:ext>
            </a:extLst>
          </p:cNvPr>
          <p:cNvSpPr/>
          <p:nvPr/>
        </p:nvSpPr>
        <p:spPr>
          <a:xfrm>
            <a:off x="6030398" y="5995153"/>
            <a:ext cx="270285" cy="257066"/>
          </a:xfrm>
          <a:prstGeom prst="rect">
            <a:avLst/>
          </a:prstGeom>
          <a:solidFill>
            <a:srgbClr val="4F81B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00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F5BCE14-7581-4504-878C-A6B3A9EC6E0C}"/>
              </a:ext>
            </a:extLst>
          </p:cNvPr>
          <p:cNvSpPr/>
          <p:nvPr/>
        </p:nvSpPr>
        <p:spPr>
          <a:xfrm>
            <a:off x="7936421" y="5849535"/>
            <a:ext cx="270285" cy="257066"/>
          </a:xfrm>
          <a:prstGeom prst="rect">
            <a:avLst/>
          </a:prstGeom>
          <a:solidFill>
            <a:srgbClr val="C0504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2A6314-1354-4CD1-8525-93C1872CAE5E}"/>
              </a:ext>
            </a:extLst>
          </p:cNvPr>
          <p:cNvSpPr/>
          <p:nvPr/>
        </p:nvSpPr>
        <p:spPr>
          <a:xfrm>
            <a:off x="7936421" y="6254172"/>
            <a:ext cx="270285" cy="257066"/>
          </a:xfrm>
          <a:prstGeom prst="rect">
            <a:avLst/>
          </a:prstGeom>
          <a:solidFill>
            <a:srgbClr val="4F81B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685B8E-8978-416F-927B-1EBAABDEA1B5}"/>
              </a:ext>
            </a:extLst>
          </p:cNvPr>
          <p:cNvSpPr/>
          <p:nvPr/>
        </p:nvSpPr>
        <p:spPr>
          <a:xfrm>
            <a:off x="4975373" y="4557651"/>
            <a:ext cx="1017583" cy="314987"/>
          </a:xfrm>
          <a:prstGeom prst="rect">
            <a:avLst/>
          </a:prstGeom>
          <a:solidFill>
            <a:srgbClr val="4F81BD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Monolithic App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E5DC49F-CFF3-46D3-B95C-2CD42AC2A912}"/>
              </a:ext>
            </a:extLst>
          </p:cNvPr>
          <p:cNvSpPr/>
          <p:nvPr/>
        </p:nvSpPr>
        <p:spPr>
          <a:xfrm>
            <a:off x="4690634" y="4594707"/>
            <a:ext cx="270285" cy="257066"/>
          </a:xfrm>
          <a:prstGeom prst="rect">
            <a:avLst/>
          </a:prstGeom>
          <a:solidFill>
            <a:srgbClr val="4F81B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2000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2" name="한쪽 모서리가 잘린 사각형 2">
            <a:extLst>
              <a:ext uri="{FF2B5EF4-FFF2-40B4-BE49-F238E27FC236}">
                <a16:creationId xmlns:a16="http://schemas.microsoft.com/office/drawing/2014/main" id="{2750E1C1-CD3C-4D0E-BC48-535D82D7EF6E}"/>
              </a:ext>
            </a:extLst>
          </p:cNvPr>
          <p:cNvSpPr/>
          <p:nvPr/>
        </p:nvSpPr>
        <p:spPr>
          <a:xfrm>
            <a:off x="1976457" y="4185570"/>
            <a:ext cx="1641178" cy="234606"/>
          </a:xfrm>
          <a:prstGeom prst="snip1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Edge Cluster(Master) 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DE40456-C38E-4400-A12F-F4536051AF56}"/>
              </a:ext>
            </a:extLst>
          </p:cNvPr>
          <p:cNvSpPr/>
          <p:nvPr/>
        </p:nvSpPr>
        <p:spPr>
          <a:xfrm>
            <a:off x="1683525" y="4160333"/>
            <a:ext cx="270285" cy="257066"/>
          </a:xfrm>
          <a:prstGeom prst="rect">
            <a:avLst/>
          </a:prstGeom>
          <a:solidFill>
            <a:srgbClr val="C0504D"/>
          </a:solidFill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37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환경 및 개요 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BD49F789-E6C8-46C1-841C-91C423C8B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6888" y="1852753"/>
            <a:ext cx="865921" cy="639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449F15-5F3A-48CD-959C-23B48E7E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92" y="1640452"/>
            <a:ext cx="658425" cy="652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6754B2-677E-4404-85DE-517136DF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072" y="2067989"/>
            <a:ext cx="354263" cy="281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6943FD-CA3B-47AA-A7B8-F06DE6DCF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437" y="1974245"/>
            <a:ext cx="658425" cy="652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A0F4EF-A6D4-409E-83DE-14AF4EEF5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517" y="2401782"/>
            <a:ext cx="354263" cy="2815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BA8327-9B5A-4287-BC64-D1BBC913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87" y="1629472"/>
            <a:ext cx="658425" cy="652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22AC7B-46BD-4519-9D0F-FF696B0B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7" y="2057009"/>
            <a:ext cx="354263" cy="28151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44070D-21CC-4BC0-BF79-4EE3C55C8C4B}"/>
              </a:ext>
            </a:extLst>
          </p:cNvPr>
          <p:cNvCxnSpPr>
            <a:cxnSpLocks/>
          </p:cNvCxnSpPr>
          <p:nvPr/>
        </p:nvCxnSpPr>
        <p:spPr>
          <a:xfrm>
            <a:off x="3653206" y="2113408"/>
            <a:ext cx="210156" cy="16311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67DBC5-D767-4257-9788-A04916E1C170}"/>
              </a:ext>
            </a:extLst>
          </p:cNvPr>
          <p:cNvCxnSpPr>
            <a:cxnSpLocks/>
          </p:cNvCxnSpPr>
          <p:nvPr/>
        </p:nvCxnSpPr>
        <p:spPr>
          <a:xfrm flipH="1">
            <a:off x="4245612" y="2054859"/>
            <a:ext cx="231502" cy="18300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2CB50A-6642-4DDD-86A1-F0B00D0FB843}"/>
              </a:ext>
            </a:extLst>
          </p:cNvPr>
          <p:cNvCxnSpPr>
            <a:cxnSpLocks/>
          </p:cNvCxnSpPr>
          <p:nvPr/>
        </p:nvCxnSpPr>
        <p:spPr>
          <a:xfrm flipH="1" flipV="1">
            <a:off x="3694725" y="1920450"/>
            <a:ext cx="750522" cy="146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6DB86CB-D28F-4FAD-A688-FCE2519C6EED}"/>
              </a:ext>
            </a:extLst>
          </p:cNvPr>
          <p:cNvCxnSpPr>
            <a:cxnSpLocks/>
          </p:cNvCxnSpPr>
          <p:nvPr/>
        </p:nvCxnSpPr>
        <p:spPr>
          <a:xfrm flipH="1" flipV="1">
            <a:off x="4782644" y="2077857"/>
            <a:ext cx="118548" cy="8060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21" name="그래픽 20" descr="데이터베이스">
            <a:extLst>
              <a:ext uri="{FF2B5EF4-FFF2-40B4-BE49-F238E27FC236}">
                <a16:creationId xmlns:a16="http://schemas.microsoft.com/office/drawing/2014/main" id="{81B1EC8B-7F2C-494C-B7B7-FE7CCBFB1C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9884" y="2959134"/>
            <a:ext cx="865921" cy="6390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DE62E0-03BD-413B-B3CC-6E09169B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88" y="2746833"/>
            <a:ext cx="658425" cy="6523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B945A7C-B2C6-4F0C-8F25-86469BC2F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068" y="3174370"/>
            <a:ext cx="354263" cy="2815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3F4530-E424-43BD-8E36-00B6359B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33" y="3080626"/>
            <a:ext cx="658425" cy="6523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FE0548-840E-493B-B6A5-DB6B01431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513" y="3508163"/>
            <a:ext cx="354263" cy="2815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BF2800-0499-45B9-951E-49A81833D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83" y="2735853"/>
            <a:ext cx="658425" cy="6523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76D0A4-87CB-401F-B510-2215857A1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163" y="3163390"/>
            <a:ext cx="354263" cy="28151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6DA8CB-541E-4406-A9ED-86DE1FBF74E5}"/>
              </a:ext>
            </a:extLst>
          </p:cNvPr>
          <p:cNvCxnSpPr>
            <a:cxnSpLocks/>
          </p:cNvCxnSpPr>
          <p:nvPr/>
        </p:nvCxnSpPr>
        <p:spPr>
          <a:xfrm>
            <a:off x="5576202" y="3219789"/>
            <a:ext cx="210156" cy="16311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82E3380-3B6B-44E8-BB13-361EDFB64AFE}"/>
              </a:ext>
            </a:extLst>
          </p:cNvPr>
          <p:cNvCxnSpPr>
            <a:cxnSpLocks/>
          </p:cNvCxnSpPr>
          <p:nvPr/>
        </p:nvCxnSpPr>
        <p:spPr>
          <a:xfrm flipH="1">
            <a:off x="6168608" y="3161240"/>
            <a:ext cx="231502" cy="18300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8E0C17-FCF2-4101-B0A5-DA4DF1B84E44}"/>
              </a:ext>
            </a:extLst>
          </p:cNvPr>
          <p:cNvCxnSpPr>
            <a:cxnSpLocks/>
          </p:cNvCxnSpPr>
          <p:nvPr/>
        </p:nvCxnSpPr>
        <p:spPr>
          <a:xfrm flipH="1" flipV="1">
            <a:off x="5617721" y="3026831"/>
            <a:ext cx="750522" cy="146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042AFE-AEE9-4FBA-9BF8-5236BD0C6E62}"/>
              </a:ext>
            </a:extLst>
          </p:cNvPr>
          <p:cNvCxnSpPr>
            <a:cxnSpLocks/>
          </p:cNvCxnSpPr>
          <p:nvPr/>
        </p:nvCxnSpPr>
        <p:spPr>
          <a:xfrm flipH="1" flipV="1">
            <a:off x="6705640" y="3184238"/>
            <a:ext cx="118548" cy="8060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F28A8FC-410D-4C16-A032-0C697F9BC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847" y="1261717"/>
            <a:ext cx="1473476" cy="877538"/>
          </a:xfrm>
          <a:prstGeom prst="rect">
            <a:avLst/>
          </a:prstGeom>
        </p:spPr>
      </p:pic>
      <p:pic>
        <p:nvPicPr>
          <p:cNvPr id="33" name="그래픽 32" descr="데이터베이스">
            <a:extLst>
              <a:ext uri="{FF2B5EF4-FFF2-40B4-BE49-F238E27FC236}">
                <a16:creationId xmlns:a16="http://schemas.microsoft.com/office/drawing/2014/main" id="{F6A7D6A4-A092-451C-8ECD-F4C1866C70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494" y="1557595"/>
            <a:ext cx="849730" cy="627104"/>
          </a:xfrm>
          <a:prstGeom prst="rect">
            <a:avLst/>
          </a:prstGeom>
        </p:spPr>
      </p:pic>
      <p:pic>
        <p:nvPicPr>
          <p:cNvPr id="34" name="그래픽 33" descr="데이터베이스">
            <a:extLst>
              <a:ext uri="{FF2B5EF4-FFF2-40B4-BE49-F238E27FC236}">
                <a16:creationId xmlns:a16="http://schemas.microsoft.com/office/drawing/2014/main" id="{742F43EB-17F5-40AA-821C-9C267BBE0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5949" y="1250832"/>
            <a:ext cx="731441" cy="539806"/>
          </a:xfrm>
          <a:prstGeom prst="rect">
            <a:avLst/>
          </a:prstGeom>
        </p:spPr>
      </p:pic>
      <p:pic>
        <p:nvPicPr>
          <p:cNvPr id="35" name="그래픽 34" descr="데이터베이스">
            <a:extLst>
              <a:ext uri="{FF2B5EF4-FFF2-40B4-BE49-F238E27FC236}">
                <a16:creationId xmlns:a16="http://schemas.microsoft.com/office/drawing/2014/main" id="{8D97EC63-527E-492C-A727-F10DCCC78F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692" y="1652678"/>
            <a:ext cx="989183" cy="730021"/>
          </a:xfrm>
          <a:prstGeom prst="rect">
            <a:avLst/>
          </a:prstGeom>
        </p:spPr>
      </p:pic>
      <p:pic>
        <p:nvPicPr>
          <p:cNvPr id="36" name="그래픽 35" descr="데이터베이스">
            <a:extLst>
              <a:ext uri="{FF2B5EF4-FFF2-40B4-BE49-F238E27FC236}">
                <a16:creationId xmlns:a16="http://schemas.microsoft.com/office/drawing/2014/main" id="{33B967E3-43E3-420B-99BB-E1EE168C32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9618" y="1006013"/>
            <a:ext cx="537772" cy="396877"/>
          </a:xfrm>
          <a:prstGeom prst="rect">
            <a:avLst/>
          </a:prstGeom>
        </p:spPr>
      </p:pic>
      <p:pic>
        <p:nvPicPr>
          <p:cNvPr id="37" name="그래픽 36" descr="데이터베이스">
            <a:extLst>
              <a:ext uri="{FF2B5EF4-FFF2-40B4-BE49-F238E27FC236}">
                <a16:creationId xmlns:a16="http://schemas.microsoft.com/office/drawing/2014/main" id="{F44CEFD1-82F4-46C2-B79A-D76557D5F6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352" y="1238410"/>
            <a:ext cx="623994" cy="460510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72FE3B5-1081-46B5-9461-E98B4046D99F}"/>
              </a:ext>
            </a:extLst>
          </p:cNvPr>
          <p:cNvCxnSpPr>
            <a:cxnSpLocks/>
          </p:cNvCxnSpPr>
          <p:nvPr/>
        </p:nvCxnSpPr>
        <p:spPr>
          <a:xfrm flipH="1" flipV="1">
            <a:off x="5915458" y="1652678"/>
            <a:ext cx="2469790" cy="136297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E318648-75E0-4BA6-8DCD-25629C6B1CDA}"/>
              </a:ext>
            </a:extLst>
          </p:cNvPr>
          <p:cNvCxnSpPr>
            <a:cxnSpLocks/>
          </p:cNvCxnSpPr>
          <p:nvPr/>
        </p:nvCxnSpPr>
        <p:spPr>
          <a:xfrm flipH="1">
            <a:off x="7413495" y="2188624"/>
            <a:ext cx="393687" cy="28073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4A84644-94A5-4A3B-9386-30341F7C3DF8}"/>
              </a:ext>
            </a:extLst>
          </p:cNvPr>
          <p:cNvCxnSpPr>
            <a:cxnSpLocks/>
          </p:cNvCxnSpPr>
          <p:nvPr/>
        </p:nvCxnSpPr>
        <p:spPr>
          <a:xfrm flipH="1">
            <a:off x="6426016" y="2837271"/>
            <a:ext cx="2223076" cy="172377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9C46A0-F5D8-4E9F-ADC5-9973E153A90F}"/>
              </a:ext>
            </a:extLst>
          </p:cNvPr>
          <p:cNvCxnSpPr>
            <a:cxnSpLocks/>
          </p:cNvCxnSpPr>
          <p:nvPr/>
        </p:nvCxnSpPr>
        <p:spPr>
          <a:xfrm flipH="1" flipV="1">
            <a:off x="8014062" y="3329068"/>
            <a:ext cx="2758544" cy="1589614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57E6FDC-C31D-4BA3-BC21-35DA3F489FB6}"/>
              </a:ext>
            </a:extLst>
          </p:cNvPr>
          <p:cNvCxnSpPr>
            <a:cxnSpLocks/>
          </p:cNvCxnSpPr>
          <p:nvPr/>
        </p:nvCxnSpPr>
        <p:spPr>
          <a:xfrm flipH="1" flipV="1">
            <a:off x="2045256" y="2067990"/>
            <a:ext cx="5309934" cy="301688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0C9C3E2-7FFC-4149-A466-D984FE57AA1D}"/>
              </a:ext>
            </a:extLst>
          </p:cNvPr>
          <p:cNvCxnSpPr>
            <a:cxnSpLocks/>
          </p:cNvCxnSpPr>
          <p:nvPr/>
        </p:nvCxnSpPr>
        <p:spPr>
          <a:xfrm flipH="1">
            <a:off x="5215073" y="3578866"/>
            <a:ext cx="393687" cy="28073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56171C3-532F-439D-993D-8440A33858D4}"/>
              </a:ext>
            </a:extLst>
          </p:cNvPr>
          <p:cNvCxnSpPr>
            <a:cxnSpLocks/>
          </p:cNvCxnSpPr>
          <p:nvPr/>
        </p:nvCxnSpPr>
        <p:spPr>
          <a:xfrm flipH="1">
            <a:off x="3266029" y="2468444"/>
            <a:ext cx="393687" cy="28073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CE6D46E5-823B-4878-8B19-2BDE373E9F9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48" y="4214816"/>
            <a:ext cx="665468" cy="665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B9E0E72-0D3C-4BB7-9275-1F72595E5F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21" y="4540831"/>
            <a:ext cx="732278" cy="810735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C4384B0-BBD2-4359-ADDA-C69655519337}"/>
              </a:ext>
            </a:extLst>
          </p:cNvPr>
          <p:cNvCxnSpPr>
            <a:cxnSpLocks/>
          </p:cNvCxnSpPr>
          <p:nvPr/>
        </p:nvCxnSpPr>
        <p:spPr>
          <a:xfrm flipH="1" flipV="1">
            <a:off x="3064759" y="4039628"/>
            <a:ext cx="629966" cy="421856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2D73271-ACAC-4FF5-B8A8-B9CFA41111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33" y="4618617"/>
            <a:ext cx="742048" cy="8215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A7EFA3B-D128-45C8-9DBA-3200F00FAE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39" y="3526869"/>
            <a:ext cx="665468" cy="665468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AAB9BB-D79F-47B3-8FF1-EED92EAD641E}"/>
              </a:ext>
            </a:extLst>
          </p:cNvPr>
          <p:cNvCxnSpPr>
            <a:cxnSpLocks/>
          </p:cNvCxnSpPr>
          <p:nvPr/>
        </p:nvCxnSpPr>
        <p:spPr>
          <a:xfrm flipH="1" flipV="1">
            <a:off x="1972404" y="3989116"/>
            <a:ext cx="278476" cy="10449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307121D-802B-4C29-8C1D-8F46D7133766}"/>
              </a:ext>
            </a:extLst>
          </p:cNvPr>
          <p:cNvCxnSpPr>
            <a:cxnSpLocks/>
          </p:cNvCxnSpPr>
          <p:nvPr/>
        </p:nvCxnSpPr>
        <p:spPr>
          <a:xfrm flipH="1">
            <a:off x="2313442" y="4375772"/>
            <a:ext cx="191795" cy="15305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9F254B9-1AA7-4F56-9701-B8C7CC7DE8D7}"/>
              </a:ext>
            </a:extLst>
          </p:cNvPr>
          <p:cNvCxnSpPr>
            <a:cxnSpLocks/>
          </p:cNvCxnSpPr>
          <p:nvPr/>
        </p:nvCxnSpPr>
        <p:spPr>
          <a:xfrm flipH="1" flipV="1">
            <a:off x="4224761" y="4730357"/>
            <a:ext cx="293036" cy="18935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DA2156C-115E-4177-BA36-692F22C95809}"/>
              </a:ext>
            </a:extLst>
          </p:cNvPr>
          <p:cNvCxnSpPr>
            <a:cxnSpLocks/>
          </p:cNvCxnSpPr>
          <p:nvPr/>
        </p:nvCxnSpPr>
        <p:spPr>
          <a:xfrm>
            <a:off x="5076589" y="5255943"/>
            <a:ext cx="255844" cy="178904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41A1911-B4EF-4CD7-AF23-C4971345D0FB}"/>
              </a:ext>
            </a:extLst>
          </p:cNvPr>
          <p:cNvCxnSpPr>
            <a:cxnSpLocks/>
          </p:cNvCxnSpPr>
          <p:nvPr/>
        </p:nvCxnSpPr>
        <p:spPr>
          <a:xfrm flipH="1" flipV="1">
            <a:off x="5808903" y="5740868"/>
            <a:ext cx="236215" cy="18645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3A543AA-81F6-4122-B968-C3816EED948E}"/>
              </a:ext>
            </a:extLst>
          </p:cNvPr>
          <p:cNvCxnSpPr>
            <a:cxnSpLocks/>
          </p:cNvCxnSpPr>
          <p:nvPr/>
        </p:nvCxnSpPr>
        <p:spPr>
          <a:xfrm flipH="1">
            <a:off x="3569308" y="3040412"/>
            <a:ext cx="183129" cy="15401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102153-CB49-4AAC-A48E-1C47F57FE4E5}"/>
              </a:ext>
            </a:extLst>
          </p:cNvPr>
          <p:cNvCxnSpPr>
            <a:cxnSpLocks/>
          </p:cNvCxnSpPr>
          <p:nvPr/>
        </p:nvCxnSpPr>
        <p:spPr>
          <a:xfrm flipV="1">
            <a:off x="3351825" y="4626285"/>
            <a:ext cx="384573" cy="28265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4621384-3960-4E4A-8E31-AC1F15147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88" y="5639934"/>
            <a:ext cx="665468" cy="665468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62DBB63-DA6D-410F-8D3D-21E70E18652F}"/>
              </a:ext>
            </a:extLst>
          </p:cNvPr>
          <p:cNvCxnSpPr>
            <a:cxnSpLocks/>
          </p:cNvCxnSpPr>
          <p:nvPr/>
        </p:nvCxnSpPr>
        <p:spPr>
          <a:xfrm flipH="1">
            <a:off x="5150156" y="5753454"/>
            <a:ext cx="239482" cy="183849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F10228B3-B14B-4BF7-A0A9-CBEB29B08E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23764">
            <a:off x="3136864" y="3198072"/>
            <a:ext cx="402131" cy="419957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19C47F1-EE0B-48C5-92C1-AD33BFF09AE3}"/>
              </a:ext>
            </a:extLst>
          </p:cNvPr>
          <p:cNvCxnSpPr>
            <a:cxnSpLocks/>
          </p:cNvCxnSpPr>
          <p:nvPr/>
        </p:nvCxnSpPr>
        <p:spPr>
          <a:xfrm flipH="1">
            <a:off x="3036216" y="3594358"/>
            <a:ext cx="137521" cy="163816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C6B39D6-85EF-4685-BD46-6F59A261679C}"/>
              </a:ext>
            </a:extLst>
          </p:cNvPr>
          <p:cNvCxnSpPr>
            <a:cxnSpLocks/>
          </p:cNvCxnSpPr>
          <p:nvPr/>
        </p:nvCxnSpPr>
        <p:spPr>
          <a:xfrm flipH="1">
            <a:off x="6454450" y="4717098"/>
            <a:ext cx="226474" cy="17180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CA271D33-252D-4D0E-9CF9-4D15AB7781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535691">
            <a:off x="6004081" y="4874897"/>
            <a:ext cx="402131" cy="419957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3CFA19C-E3D2-426F-8595-86DFE1825A91}"/>
              </a:ext>
            </a:extLst>
          </p:cNvPr>
          <p:cNvCxnSpPr>
            <a:cxnSpLocks/>
          </p:cNvCxnSpPr>
          <p:nvPr/>
        </p:nvCxnSpPr>
        <p:spPr>
          <a:xfrm flipH="1">
            <a:off x="5783633" y="5283557"/>
            <a:ext cx="206066" cy="1712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278A993-A11B-47A6-9889-E607CBCE5A20}"/>
              </a:ext>
            </a:extLst>
          </p:cNvPr>
          <p:cNvCxnSpPr>
            <a:cxnSpLocks/>
          </p:cNvCxnSpPr>
          <p:nvPr/>
        </p:nvCxnSpPr>
        <p:spPr>
          <a:xfrm flipV="1">
            <a:off x="4058761" y="4304080"/>
            <a:ext cx="279355" cy="188722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2CA6893-7C08-442B-8621-1084BAAB4DE7}"/>
              </a:ext>
            </a:extLst>
          </p:cNvPr>
          <p:cNvCxnSpPr>
            <a:cxnSpLocks/>
          </p:cNvCxnSpPr>
          <p:nvPr/>
        </p:nvCxnSpPr>
        <p:spPr>
          <a:xfrm flipH="1">
            <a:off x="4797793" y="3748798"/>
            <a:ext cx="183129" cy="15401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33F54C6-6080-411A-8091-5FF4887BE6CA}"/>
              </a:ext>
            </a:extLst>
          </p:cNvPr>
          <p:cNvCxnSpPr>
            <a:cxnSpLocks/>
          </p:cNvCxnSpPr>
          <p:nvPr/>
        </p:nvCxnSpPr>
        <p:spPr>
          <a:xfrm flipH="1" flipV="1">
            <a:off x="2913549" y="4345975"/>
            <a:ext cx="141970" cy="43070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6525095-092A-454C-BBDA-D6949A4CAA0A}"/>
              </a:ext>
            </a:extLst>
          </p:cNvPr>
          <p:cNvCxnSpPr>
            <a:cxnSpLocks/>
          </p:cNvCxnSpPr>
          <p:nvPr/>
        </p:nvCxnSpPr>
        <p:spPr>
          <a:xfrm flipH="1" flipV="1">
            <a:off x="2284916" y="4748155"/>
            <a:ext cx="380826" cy="249266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4289AFE-4955-49ED-A104-60F5416F8E2E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722341" y="5351566"/>
            <a:ext cx="50319" cy="50059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F97BCD1-7657-4952-A78D-659CB32D8280}"/>
              </a:ext>
            </a:extLst>
          </p:cNvPr>
          <p:cNvCxnSpPr>
            <a:cxnSpLocks/>
          </p:cNvCxnSpPr>
          <p:nvPr/>
        </p:nvCxnSpPr>
        <p:spPr>
          <a:xfrm>
            <a:off x="3485722" y="5122347"/>
            <a:ext cx="918140" cy="422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D6989B-8B83-4C8F-8582-766CD7EA5C43}"/>
              </a:ext>
            </a:extLst>
          </p:cNvPr>
          <p:cNvCxnSpPr>
            <a:cxnSpLocks/>
          </p:cNvCxnSpPr>
          <p:nvPr/>
        </p:nvCxnSpPr>
        <p:spPr>
          <a:xfrm flipH="1" flipV="1">
            <a:off x="4525112" y="4334027"/>
            <a:ext cx="252696" cy="364956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E0744A9E-6EE1-4FD0-B0C3-5D0021B6DAC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38" y="5054144"/>
            <a:ext cx="617578" cy="74519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9975B62-FC12-4C27-9DC3-3D9B1DCC037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05" y="3561368"/>
            <a:ext cx="617317" cy="81366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7923954-2142-4015-8F8B-0B892CD6937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9300">
            <a:off x="6001731" y="5817006"/>
            <a:ext cx="484568" cy="48456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5A20BEC6-2322-4826-99EB-D9E0F21C78E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17" y="4299306"/>
            <a:ext cx="532822" cy="53282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3B02041-F2B6-41BE-B659-EC0E57810C3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37" y="3614781"/>
            <a:ext cx="892238" cy="892238"/>
          </a:xfrm>
          <a:prstGeom prst="rect">
            <a:avLst/>
          </a:prstGeom>
        </p:spPr>
      </p:pic>
      <p:pic>
        <p:nvPicPr>
          <p:cNvPr id="76" name="그래픽 75" descr="데이터베이스">
            <a:extLst>
              <a:ext uri="{FF2B5EF4-FFF2-40B4-BE49-F238E27FC236}">
                <a16:creationId xmlns:a16="http://schemas.microsoft.com/office/drawing/2014/main" id="{C985F3C4-A68C-48E5-AD82-652764519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5174" y="4413789"/>
            <a:ext cx="865921" cy="63905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C861B01-065B-41F9-A384-996B5C5B7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78" y="4201488"/>
            <a:ext cx="658425" cy="65232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39D1FDB-4047-4321-811D-48A8E33B0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358" y="4629025"/>
            <a:ext cx="354263" cy="281513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29A1A5F-48DB-427B-912F-32846B7E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23" y="4535281"/>
            <a:ext cx="658425" cy="65232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E73F692-962A-422D-B94A-87A47CFB3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803" y="4962818"/>
            <a:ext cx="354263" cy="28151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928F548-AF5A-492B-BB85-CF99BAAD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373" y="4190508"/>
            <a:ext cx="658425" cy="65232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D26C3144-A733-42D2-9FD8-0EEC242A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453" y="4618045"/>
            <a:ext cx="354263" cy="281513"/>
          </a:xfrm>
          <a:prstGeom prst="rect">
            <a:avLst/>
          </a:prstGeom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A514210-AC3A-4A0A-AB73-C025214D57BD}"/>
              </a:ext>
            </a:extLst>
          </p:cNvPr>
          <p:cNvCxnSpPr>
            <a:cxnSpLocks/>
          </p:cNvCxnSpPr>
          <p:nvPr/>
        </p:nvCxnSpPr>
        <p:spPr>
          <a:xfrm>
            <a:off x="7871492" y="4674444"/>
            <a:ext cx="210156" cy="163110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6D48C99-C07E-41BB-BCD1-3777E204D3F2}"/>
              </a:ext>
            </a:extLst>
          </p:cNvPr>
          <p:cNvCxnSpPr>
            <a:cxnSpLocks/>
          </p:cNvCxnSpPr>
          <p:nvPr/>
        </p:nvCxnSpPr>
        <p:spPr>
          <a:xfrm flipH="1">
            <a:off x="8463898" y="4615895"/>
            <a:ext cx="231502" cy="18300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FCE52FF-C221-4029-9987-3F47ADC8511C}"/>
              </a:ext>
            </a:extLst>
          </p:cNvPr>
          <p:cNvCxnSpPr>
            <a:cxnSpLocks/>
          </p:cNvCxnSpPr>
          <p:nvPr/>
        </p:nvCxnSpPr>
        <p:spPr>
          <a:xfrm flipH="1" flipV="1">
            <a:off x="7913011" y="4481486"/>
            <a:ext cx="750522" cy="146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0E16C6D-3C37-47B8-BBF4-155A2CD1D3B1}"/>
              </a:ext>
            </a:extLst>
          </p:cNvPr>
          <p:cNvCxnSpPr>
            <a:cxnSpLocks/>
          </p:cNvCxnSpPr>
          <p:nvPr/>
        </p:nvCxnSpPr>
        <p:spPr>
          <a:xfrm flipH="1" flipV="1">
            <a:off x="9000930" y="4638893"/>
            <a:ext cx="118548" cy="80608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99C5268-96A4-4028-AA80-AEE3A5233157}"/>
              </a:ext>
            </a:extLst>
          </p:cNvPr>
          <p:cNvCxnSpPr>
            <a:cxnSpLocks/>
          </p:cNvCxnSpPr>
          <p:nvPr/>
        </p:nvCxnSpPr>
        <p:spPr>
          <a:xfrm flipH="1">
            <a:off x="9186798" y="4085753"/>
            <a:ext cx="144619" cy="11573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88" name="한쪽 모서리가 잘린 사각형 2">
            <a:extLst>
              <a:ext uri="{FF2B5EF4-FFF2-40B4-BE49-F238E27FC236}">
                <a16:creationId xmlns:a16="http://schemas.microsoft.com/office/drawing/2014/main" id="{371FECA3-E3FE-486F-B7C1-B80D70322DC6}"/>
              </a:ext>
            </a:extLst>
          </p:cNvPr>
          <p:cNvSpPr/>
          <p:nvPr/>
        </p:nvSpPr>
        <p:spPr>
          <a:xfrm flipH="1">
            <a:off x="5648931" y="3821439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Text" lastClr="000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Edge Computing</a:t>
            </a:r>
            <a:endParaRPr kumimoji="0" lang="ko-KR" altLang="en-US" sz="1200" b="1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9" name="한쪽 모서리가 잘린 사각형 2">
            <a:extLst>
              <a:ext uri="{FF2B5EF4-FFF2-40B4-BE49-F238E27FC236}">
                <a16:creationId xmlns:a16="http://schemas.microsoft.com/office/drawing/2014/main" id="{93866198-D48E-46ED-BB0F-B077EA82D5C2}"/>
              </a:ext>
            </a:extLst>
          </p:cNvPr>
          <p:cNvSpPr/>
          <p:nvPr/>
        </p:nvSpPr>
        <p:spPr>
          <a:xfrm flipH="1">
            <a:off x="3511899" y="2691410"/>
            <a:ext cx="1683760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Near Edge Computing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한쪽 모서리가 잘린 사각형 2">
            <a:extLst>
              <a:ext uri="{FF2B5EF4-FFF2-40B4-BE49-F238E27FC236}">
                <a16:creationId xmlns:a16="http://schemas.microsoft.com/office/drawing/2014/main" id="{60932909-19E8-45DC-840A-B5CFAD05F929}"/>
              </a:ext>
            </a:extLst>
          </p:cNvPr>
          <p:cNvSpPr/>
          <p:nvPr/>
        </p:nvSpPr>
        <p:spPr>
          <a:xfrm flipH="1">
            <a:off x="7758353" y="2296337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Cloud Computing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1" name="한쪽 모서리가 잘린 사각형 2">
            <a:extLst>
              <a:ext uri="{FF2B5EF4-FFF2-40B4-BE49-F238E27FC236}">
                <a16:creationId xmlns:a16="http://schemas.microsoft.com/office/drawing/2014/main" id="{1F6F1E91-038F-4D08-B475-A43D46E31708}"/>
              </a:ext>
            </a:extLst>
          </p:cNvPr>
          <p:cNvSpPr/>
          <p:nvPr/>
        </p:nvSpPr>
        <p:spPr>
          <a:xfrm flipH="1">
            <a:off x="7691656" y="5256359"/>
            <a:ext cx="1683760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Near Edge Computing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85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환경 및 개요 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10" name="모서리가 둥근 직사각형 53">
            <a:extLst>
              <a:ext uri="{FF2B5EF4-FFF2-40B4-BE49-F238E27FC236}">
                <a16:creationId xmlns:a16="http://schemas.microsoft.com/office/drawing/2014/main" id="{0446907D-1B68-4AB7-B1BA-0C95A598A56B}"/>
              </a:ext>
            </a:extLst>
          </p:cNvPr>
          <p:cNvSpPr/>
          <p:nvPr/>
        </p:nvSpPr>
        <p:spPr>
          <a:xfrm>
            <a:off x="12032" y="1686267"/>
            <a:ext cx="6588849" cy="4911085"/>
          </a:xfrm>
          <a:prstGeom prst="roundRect">
            <a:avLst>
              <a:gd name="adj" fmla="val 2281"/>
            </a:avLst>
          </a:prstGeom>
          <a:solidFill>
            <a:sysClr val="window" lastClr="FFFFFF">
              <a:lumMod val="8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76B20E1-E38A-45B3-AEFB-4158C51F8835}"/>
              </a:ext>
            </a:extLst>
          </p:cNvPr>
          <p:cNvSpPr/>
          <p:nvPr/>
        </p:nvSpPr>
        <p:spPr>
          <a:xfrm>
            <a:off x="2954" y="1372986"/>
            <a:ext cx="7026731" cy="1193602"/>
          </a:xfrm>
          <a:prstGeom prst="rightArrow">
            <a:avLst>
              <a:gd name="adj1" fmla="val 50000"/>
              <a:gd name="adj2" fmla="val 35223"/>
            </a:avLst>
          </a:prstGeom>
          <a:solidFill>
            <a:srgbClr val="ACC4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23">
            <a:extLst>
              <a:ext uri="{FF2B5EF4-FFF2-40B4-BE49-F238E27FC236}">
                <a16:creationId xmlns:a16="http://schemas.microsoft.com/office/drawing/2014/main" id="{4D273F69-10BB-4830-B340-A43BFCDFD8B8}"/>
              </a:ext>
            </a:extLst>
          </p:cNvPr>
          <p:cNvSpPr/>
          <p:nvPr/>
        </p:nvSpPr>
        <p:spPr>
          <a:xfrm>
            <a:off x="212877" y="2011266"/>
            <a:ext cx="6102374" cy="4298054"/>
          </a:xfrm>
          <a:prstGeom prst="roundRect">
            <a:avLst>
              <a:gd name="adj" fmla="val 3287"/>
            </a:avLst>
          </a:prstGeom>
          <a:solidFill>
            <a:sysClr val="window" lastClr="FF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리프트 앤 시프트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(Lift and Shift)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는 애플리케이션을 클라우드로 마이그레이션하는 여러 접근 방식 중 하나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9B68CA9D-917A-4B9B-B072-8EF1C31DA352}"/>
              </a:ext>
            </a:extLst>
          </p:cNvPr>
          <p:cNvSpPr txBox="1"/>
          <p:nvPr/>
        </p:nvSpPr>
        <p:spPr>
          <a:xfrm>
            <a:off x="388602" y="2380607"/>
            <a:ext cx="56981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최근에 스마트 장치의 폭발적인 성장으로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최종 사용자와 가능한 가깝게 데이터를 저장하고 처리하는 방식인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엣지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컴퓨팅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은 수요를 맞추기 힘들 정도로 빠르게 성장하는 분야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특히 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VR/AR,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자율 및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커넥티드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차량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드론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제어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원격 수술 및 의료 로봇 기기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실시간 멀티플레이어 온라인 게임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과 같은 낮은 대기 시간 및 실시간 사용 사례의 경우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낮은 대기 시간을 보장하고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백홀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대역폭 및 비용을 최소화 필요 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엣지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컴퓨팅에서 가장 효과적으로 서비스가 가능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저지연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어플리케이션은 클라우드 컴퓨팅보다 기지국 가장자리에 위치한 에지 컴퓨팅에서 서비스가 처리되고 클라이언트 디바이스와 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5G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를 통하여 통신이 이루어지는 것이 특징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92F3919C-B812-459E-A547-5D9EF0ACC2A1}"/>
              </a:ext>
            </a:extLst>
          </p:cNvPr>
          <p:cNvSpPr/>
          <p:nvPr/>
        </p:nvSpPr>
        <p:spPr>
          <a:xfrm>
            <a:off x="212878" y="1815645"/>
            <a:ext cx="4213914" cy="410442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53015 w 914400"/>
              <a:gd name="connsiteY1" fmla="*/ 605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53015" y="605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rgbClr val="632523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저지연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애플리케이션 서비스 이슈  </a:t>
            </a:r>
          </a:p>
        </p:txBody>
      </p:sp>
      <p:sp>
        <p:nvSpPr>
          <p:cNvPr id="15" name="직사각형 8">
            <a:extLst>
              <a:ext uri="{FF2B5EF4-FFF2-40B4-BE49-F238E27FC236}">
                <a16:creationId xmlns:a16="http://schemas.microsoft.com/office/drawing/2014/main" id="{678E91C5-8FFB-4997-B22E-AAB0ACD40B3C}"/>
              </a:ext>
            </a:extLst>
          </p:cNvPr>
          <p:cNvSpPr/>
          <p:nvPr/>
        </p:nvSpPr>
        <p:spPr>
          <a:xfrm>
            <a:off x="0" y="1124744"/>
            <a:ext cx="6617785" cy="533313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1527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25030" y="6016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저지연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애플리케이션을 위한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엣지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컴퓨팅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16" name="Picture 4" descr="Network antenna">
            <a:extLst>
              <a:ext uri="{FF2B5EF4-FFF2-40B4-BE49-F238E27FC236}">
                <a16:creationId xmlns:a16="http://schemas.microsoft.com/office/drawing/2014/main" id="{FBCD7247-225C-4588-A72E-70F0E562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4651" r="25864" b="6849"/>
          <a:stretch/>
        </p:blipFill>
        <p:spPr bwMode="auto">
          <a:xfrm>
            <a:off x="9766427" y="4337872"/>
            <a:ext cx="452629" cy="64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8949B7-6593-4516-81C3-50CA4797804D}"/>
              </a:ext>
            </a:extLst>
          </p:cNvPr>
          <p:cNvGrpSpPr/>
          <p:nvPr/>
        </p:nvGrpSpPr>
        <p:grpSpPr>
          <a:xfrm>
            <a:off x="9373365" y="3400490"/>
            <a:ext cx="1307648" cy="751232"/>
            <a:chOff x="3189621" y="2182626"/>
            <a:chExt cx="1763520" cy="10538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AF0043-2233-4F64-8396-F0B9C945C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621" y="2193606"/>
              <a:ext cx="658425" cy="65232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E10F86-CB81-4A2B-BAFC-148304CB9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701" y="2621143"/>
              <a:ext cx="354263" cy="28151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2C4B3E-D66D-431C-9AC7-7CA5816A5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066" y="2527399"/>
              <a:ext cx="658425" cy="65232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45B33A3-FB75-49D0-9293-EAD5CF89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146" y="2954936"/>
              <a:ext cx="354263" cy="28151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BED5A9D-29EE-4168-9299-E27C7B8B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716" y="2182626"/>
              <a:ext cx="658425" cy="65232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520FA6B-38C3-4772-848F-7C2C9305D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6796" y="2610163"/>
              <a:ext cx="354263" cy="281513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A65FFD5-8343-4734-AE51-1339F29945FE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35" y="2666562"/>
              <a:ext cx="210156" cy="16311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D1FB3F9-8534-467D-B168-86AA47B09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241" y="2608013"/>
              <a:ext cx="231502" cy="183005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780A9F4-056E-472C-91D0-56E9D34733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9354" y="2473604"/>
              <a:ext cx="750522" cy="14627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sp>
        <p:nvSpPr>
          <p:cNvPr id="27" name="한쪽 모서리가 잘린 사각형 2">
            <a:extLst>
              <a:ext uri="{FF2B5EF4-FFF2-40B4-BE49-F238E27FC236}">
                <a16:creationId xmlns:a16="http://schemas.microsoft.com/office/drawing/2014/main" id="{C1EC2EB5-8E11-4232-B091-C67283395B6D}"/>
              </a:ext>
            </a:extLst>
          </p:cNvPr>
          <p:cNvSpPr/>
          <p:nvPr/>
        </p:nvSpPr>
        <p:spPr>
          <a:xfrm flipH="1">
            <a:off x="8461043" y="3919094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Text" lastClr="000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Edge Computing</a:t>
            </a:r>
            <a:endParaRPr kumimoji="0" lang="ko-KR" altLang="en-US" sz="1200" b="1" kern="0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한쪽 모서리가 잘린 사각형 2">
            <a:extLst>
              <a:ext uri="{FF2B5EF4-FFF2-40B4-BE49-F238E27FC236}">
                <a16:creationId xmlns:a16="http://schemas.microsoft.com/office/drawing/2014/main" id="{EF28F39C-F900-49C9-8044-F55A3484C7DA}"/>
              </a:ext>
            </a:extLst>
          </p:cNvPr>
          <p:cNvSpPr/>
          <p:nvPr/>
        </p:nvSpPr>
        <p:spPr>
          <a:xfrm flipH="1">
            <a:off x="8493924" y="5734548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Edge Device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472886-8236-48F0-AA5D-A3D1275A27F6}"/>
              </a:ext>
            </a:extLst>
          </p:cNvPr>
          <p:cNvGrpSpPr/>
          <p:nvPr/>
        </p:nvGrpSpPr>
        <p:grpSpPr>
          <a:xfrm>
            <a:off x="8460195" y="2309146"/>
            <a:ext cx="1173504" cy="850811"/>
            <a:chOff x="3436175" y="1247570"/>
            <a:chExt cx="1173504" cy="85081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6931899-6B62-4A4D-BA3E-22B709C9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175" y="1247570"/>
              <a:ext cx="1173504" cy="69888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7C51337-2554-4EA3-AD65-5B0B88C1F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504D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85433" y="1755100"/>
              <a:ext cx="354263" cy="28151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577812-1B90-4CBD-B7F4-0F0B99EE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504D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103510" y="1748988"/>
              <a:ext cx="354263" cy="28151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06ED9BB-65C8-48E3-8EA1-EAE638B71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504D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885736" y="1816868"/>
              <a:ext cx="354263" cy="281513"/>
            </a:xfrm>
            <a:prstGeom prst="rect">
              <a:avLst/>
            </a:prstGeom>
          </p:spPr>
        </p:pic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8C61D5C-EF41-4035-9ECD-68DC9E9791E8}"/>
              </a:ext>
            </a:extLst>
          </p:cNvPr>
          <p:cNvCxnSpPr>
            <a:cxnSpLocks/>
          </p:cNvCxnSpPr>
          <p:nvPr/>
        </p:nvCxnSpPr>
        <p:spPr>
          <a:xfrm>
            <a:off x="9115212" y="4151722"/>
            <a:ext cx="0" cy="471675"/>
          </a:xfrm>
          <a:prstGeom prst="straightConnector1">
            <a:avLst/>
          </a:prstGeom>
          <a:noFill/>
          <a:ln w="34925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5" name="Picture 4" descr="Network antenna">
            <a:extLst>
              <a:ext uri="{FF2B5EF4-FFF2-40B4-BE49-F238E27FC236}">
                <a16:creationId xmlns:a16="http://schemas.microsoft.com/office/drawing/2014/main" id="{08AD73E6-1AEF-4978-B0D2-1F69C88CF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1" t="4651" r="25864" b="6849"/>
          <a:stretch/>
        </p:blipFill>
        <p:spPr bwMode="auto">
          <a:xfrm>
            <a:off x="7830402" y="4277574"/>
            <a:ext cx="488221" cy="6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DA0311-F5BC-48F3-A549-5F6EE305BB34}"/>
              </a:ext>
            </a:extLst>
          </p:cNvPr>
          <p:cNvGrpSpPr/>
          <p:nvPr/>
        </p:nvGrpSpPr>
        <p:grpSpPr>
          <a:xfrm>
            <a:off x="7617797" y="3337288"/>
            <a:ext cx="1307648" cy="751232"/>
            <a:chOff x="3189621" y="2182626"/>
            <a:chExt cx="1763520" cy="105382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B98E48D-B62B-4593-BCFD-28C85D03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621" y="2193606"/>
              <a:ext cx="658425" cy="65232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2A48F-2029-4CBE-9AEC-5E726603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701" y="2621143"/>
              <a:ext cx="354263" cy="28151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FBE5CD6-F64C-4693-B847-CEB734D0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066" y="2527399"/>
              <a:ext cx="658425" cy="65232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8B25E29-87DC-4C27-82A8-0BB4F20A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146" y="2954936"/>
              <a:ext cx="354263" cy="28151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76D317F-474E-4337-A5D3-AF0037AC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716" y="2182626"/>
              <a:ext cx="658425" cy="65232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24785CC-6175-4A45-8443-0F8B17CBB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6796" y="2610163"/>
              <a:ext cx="354263" cy="281513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516B4DF-AE51-4F06-BBF5-2733ED20B8EB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35" y="2666562"/>
              <a:ext cx="210156" cy="16311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FEF34B7-2764-4E29-8327-2A855B9C9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241" y="2608013"/>
              <a:ext cx="231502" cy="183005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EE8F8F1-0273-440C-A10E-581CE84F6D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9354" y="2473604"/>
              <a:ext cx="750522" cy="14627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pic>
        <p:nvPicPr>
          <p:cNvPr id="46" name="Picture 8" descr="Free Car Icon, Symbol. PNG, SVG Download.">
            <a:extLst>
              <a:ext uri="{FF2B5EF4-FFF2-40B4-BE49-F238E27FC236}">
                <a16:creationId xmlns:a16="http://schemas.microsoft.com/office/drawing/2014/main" id="{B83F0CC4-8A9D-4027-AFA6-3BEABA9B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65" y="5272141"/>
            <a:ext cx="840038" cy="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한쪽 모서리가 잘린 사각형 2">
            <a:extLst>
              <a:ext uri="{FF2B5EF4-FFF2-40B4-BE49-F238E27FC236}">
                <a16:creationId xmlns:a16="http://schemas.microsoft.com/office/drawing/2014/main" id="{07859CF8-4E27-4977-A728-E14309D44B73}"/>
              </a:ext>
            </a:extLst>
          </p:cNvPr>
          <p:cNvSpPr/>
          <p:nvPr/>
        </p:nvSpPr>
        <p:spPr>
          <a:xfrm flipH="1">
            <a:off x="8506241" y="3064899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Cloud Computing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0873CE4-B69E-40AB-B92C-8A48211C5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559" y="5245115"/>
            <a:ext cx="376306" cy="275786"/>
          </a:xfrm>
          <a:prstGeom prst="rect">
            <a:avLst/>
          </a:prstGeom>
        </p:spPr>
      </p:pic>
      <p:pic>
        <p:nvPicPr>
          <p:cNvPr id="49" name="Picture 8" descr="Free Car Icon, Symbol. PNG, SVG Download.">
            <a:extLst>
              <a:ext uri="{FF2B5EF4-FFF2-40B4-BE49-F238E27FC236}">
                <a16:creationId xmlns:a16="http://schemas.microsoft.com/office/drawing/2014/main" id="{FD29DB0E-0B05-49A0-8D92-AD3A8959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631" y="5137517"/>
            <a:ext cx="840038" cy="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B56568E-C881-4EF6-A640-40B7F334D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525" y="5110491"/>
            <a:ext cx="376306" cy="275786"/>
          </a:xfrm>
          <a:prstGeom prst="rect">
            <a:avLst/>
          </a:prstGeom>
        </p:spPr>
      </p:pic>
      <p:pic>
        <p:nvPicPr>
          <p:cNvPr id="51" name="Picture 8" descr="Free Car Icon, Symbol. PNG, SVG Download.">
            <a:extLst>
              <a:ext uri="{FF2B5EF4-FFF2-40B4-BE49-F238E27FC236}">
                <a16:creationId xmlns:a16="http://schemas.microsoft.com/office/drawing/2014/main" id="{E7D1A954-68C7-4AB4-9B5B-A8F6AFA3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70" y="5277230"/>
            <a:ext cx="840038" cy="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D198FFB-D143-4CB9-80D0-2D1A9EA17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1200" y="5245115"/>
            <a:ext cx="376306" cy="275786"/>
          </a:xfrm>
          <a:prstGeom prst="rect">
            <a:avLst/>
          </a:prstGeom>
        </p:spPr>
      </p:pic>
      <p:pic>
        <p:nvPicPr>
          <p:cNvPr id="53" name="Picture 8" descr="Free Car Icon, Symbol. PNG, SVG Download.">
            <a:extLst>
              <a:ext uri="{FF2B5EF4-FFF2-40B4-BE49-F238E27FC236}">
                <a16:creationId xmlns:a16="http://schemas.microsoft.com/office/drawing/2014/main" id="{F7B65CBE-8066-4309-BF1E-27D38FF6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295" y="5245115"/>
            <a:ext cx="840038" cy="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64B1078-E6D6-4D10-872A-69C55D240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7189" y="5218089"/>
            <a:ext cx="376306" cy="275786"/>
          </a:xfrm>
          <a:prstGeom prst="rect">
            <a:avLst/>
          </a:prstGeom>
        </p:spPr>
      </p:pic>
      <p:sp>
        <p:nvSpPr>
          <p:cNvPr id="55" name="한쪽 모서리가 잘린 사각형 2">
            <a:extLst>
              <a:ext uri="{FF2B5EF4-FFF2-40B4-BE49-F238E27FC236}">
                <a16:creationId xmlns:a16="http://schemas.microsoft.com/office/drawing/2014/main" id="{1D196153-D47A-4C68-85E9-D0D7DA118EA6}"/>
              </a:ext>
            </a:extLst>
          </p:cNvPr>
          <p:cNvSpPr/>
          <p:nvPr/>
        </p:nvSpPr>
        <p:spPr>
          <a:xfrm flipH="1">
            <a:off x="8462622" y="4660454"/>
            <a:ext cx="1242577" cy="234606"/>
          </a:xfrm>
          <a:prstGeom prst="snip1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5G Network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D56E82D-420D-4CD5-AB57-AD8EA2DED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474" y="5074439"/>
            <a:ext cx="591926" cy="60908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8A7F24E-0B81-495D-B953-DEBE799B5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465" y="5218089"/>
            <a:ext cx="558492" cy="57468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0F51F9E-0D45-405F-9DCC-A2E860C4E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3133" y="4954257"/>
            <a:ext cx="451923" cy="465022"/>
          </a:xfrm>
          <a:prstGeom prst="rect">
            <a:avLst/>
          </a:prstGeom>
        </p:spPr>
      </p:pic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652EC6F3-1896-4530-AE5E-4EB3F558AA25}"/>
              </a:ext>
            </a:extLst>
          </p:cNvPr>
          <p:cNvSpPr/>
          <p:nvPr/>
        </p:nvSpPr>
        <p:spPr>
          <a:xfrm>
            <a:off x="7977196" y="5023366"/>
            <a:ext cx="175125" cy="268675"/>
          </a:xfrm>
          <a:custGeom>
            <a:avLst/>
            <a:gdLst>
              <a:gd name="connsiteX0" fmla="*/ 243479 w 308407"/>
              <a:gd name="connsiteY0" fmla="*/ 0 h 411209"/>
              <a:gd name="connsiteX1" fmla="*/ 0 w 308407"/>
              <a:gd name="connsiteY1" fmla="*/ 189372 h 411209"/>
              <a:gd name="connsiteX2" fmla="*/ 178551 w 308407"/>
              <a:gd name="connsiteY2" fmla="*/ 183962 h 411209"/>
              <a:gd name="connsiteX3" fmla="*/ 27053 w 308407"/>
              <a:gd name="connsiteY3" fmla="*/ 411209 h 411209"/>
              <a:gd name="connsiteX4" fmla="*/ 308407 w 308407"/>
              <a:gd name="connsiteY4" fmla="*/ 146087 h 411209"/>
              <a:gd name="connsiteX5" fmla="*/ 140677 w 308407"/>
              <a:gd name="connsiteY5" fmla="*/ 140677 h 411209"/>
              <a:gd name="connsiteX6" fmla="*/ 243479 w 308407"/>
              <a:gd name="connsiteY6" fmla="*/ 0 h 41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407" h="411209">
                <a:moveTo>
                  <a:pt x="243479" y="0"/>
                </a:moveTo>
                <a:lnTo>
                  <a:pt x="0" y="189372"/>
                </a:lnTo>
                <a:lnTo>
                  <a:pt x="178551" y="183962"/>
                </a:lnTo>
                <a:lnTo>
                  <a:pt x="27053" y="411209"/>
                </a:lnTo>
                <a:lnTo>
                  <a:pt x="308407" y="146087"/>
                </a:lnTo>
                <a:lnTo>
                  <a:pt x="140677" y="140677"/>
                </a:lnTo>
                <a:lnTo>
                  <a:pt x="243479" y="0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D0E431BC-1134-4D4D-839C-7CC3FEB9BF00}"/>
              </a:ext>
            </a:extLst>
          </p:cNvPr>
          <p:cNvSpPr/>
          <p:nvPr/>
        </p:nvSpPr>
        <p:spPr>
          <a:xfrm rot="926900">
            <a:off x="7453437" y="4889028"/>
            <a:ext cx="175125" cy="268675"/>
          </a:xfrm>
          <a:custGeom>
            <a:avLst/>
            <a:gdLst>
              <a:gd name="connsiteX0" fmla="*/ 243479 w 308407"/>
              <a:gd name="connsiteY0" fmla="*/ 0 h 411209"/>
              <a:gd name="connsiteX1" fmla="*/ 0 w 308407"/>
              <a:gd name="connsiteY1" fmla="*/ 189372 h 411209"/>
              <a:gd name="connsiteX2" fmla="*/ 178551 w 308407"/>
              <a:gd name="connsiteY2" fmla="*/ 183962 h 411209"/>
              <a:gd name="connsiteX3" fmla="*/ 27053 w 308407"/>
              <a:gd name="connsiteY3" fmla="*/ 411209 h 411209"/>
              <a:gd name="connsiteX4" fmla="*/ 308407 w 308407"/>
              <a:gd name="connsiteY4" fmla="*/ 146087 h 411209"/>
              <a:gd name="connsiteX5" fmla="*/ 140677 w 308407"/>
              <a:gd name="connsiteY5" fmla="*/ 140677 h 411209"/>
              <a:gd name="connsiteX6" fmla="*/ 243479 w 308407"/>
              <a:gd name="connsiteY6" fmla="*/ 0 h 41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407" h="411209">
                <a:moveTo>
                  <a:pt x="243479" y="0"/>
                </a:moveTo>
                <a:lnTo>
                  <a:pt x="0" y="189372"/>
                </a:lnTo>
                <a:lnTo>
                  <a:pt x="178551" y="183962"/>
                </a:lnTo>
                <a:lnTo>
                  <a:pt x="27053" y="411209"/>
                </a:lnTo>
                <a:lnTo>
                  <a:pt x="308407" y="146087"/>
                </a:lnTo>
                <a:lnTo>
                  <a:pt x="140677" y="140677"/>
                </a:lnTo>
                <a:lnTo>
                  <a:pt x="243479" y="0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BB5BEC4C-19D1-451B-B25A-E4708BCA3BAA}"/>
              </a:ext>
            </a:extLst>
          </p:cNvPr>
          <p:cNvSpPr/>
          <p:nvPr/>
        </p:nvSpPr>
        <p:spPr>
          <a:xfrm rot="17986389">
            <a:off x="10214986" y="4834547"/>
            <a:ext cx="175125" cy="268675"/>
          </a:xfrm>
          <a:custGeom>
            <a:avLst/>
            <a:gdLst>
              <a:gd name="connsiteX0" fmla="*/ 243479 w 308407"/>
              <a:gd name="connsiteY0" fmla="*/ 0 h 411209"/>
              <a:gd name="connsiteX1" fmla="*/ 0 w 308407"/>
              <a:gd name="connsiteY1" fmla="*/ 189372 h 411209"/>
              <a:gd name="connsiteX2" fmla="*/ 178551 w 308407"/>
              <a:gd name="connsiteY2" fmla="*/ 183962 h 411209"/>
              <a:gd name="connsiteX3" fmla="*/ 27053 w 308407"/>
              <a:gd name="connsiteY3" fmla="*/ 411209 h 411209"/>
              <a:gd name="connsiteX4" fmla="*/ 308407 w 308407"/>
              <a:gd name="connsiteY4" fmla="*/ 146087 h 411209"/>
              <a:gd name="connsiteX5" fmla="*/ 140677 w 308407"/>
              <a:gd name="connsiteY5" fmla="*/ 140677 h 411209"/>
              <a:gd name="connsiteX6" fmla="*/ 243479 w 308407"/>
              <a:gd name="connsiteY6" fmla="*/ 0 h 41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407" h="411209">
                <a:moveTo>
                  <a:pt x="243479" y="0"/>
                </a:moveTo>
                <a:lnTo>
                  <a:pt x="0" y="189372"/>
                </a:lnTo>
                <a:lnTo>
                  <a:pt x="178551" y="183962"/>
                </a:lnTo>
                <a:lnTo>
                  <a:pt x="27053" y="411209"/>
                </a:lnTo>
                <a:lnTo>
                  <a:pt x="308407" y="146087"/>
                </a:lnTo>
                <a:lnTo>
                  <a:pt x="140677" y="140677"/>
                </a:lnTo>
                <a:lnTo>
                  <a:pt x="243479" y="0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9ABAA7C-7F61-4775-B584-9F13FF775E57}"/>
              </a:ext>
            </a:extLst>
          </p:cNvPr>
          <p:cNvSpPr/>
          <p:nvPr/>
        </p:nvSpPr>
        <p:spPr>
          <a:xfrm rot="926900">
            <a:off x="9676592" y="4987356"/>
            <a:ext cx="175125" cy="268675"/>
          </a:xfrm>
          <a:custGeom>
            <a:avLst/>
            <a:gdLst>
              <a:gd name="connsiteX0" fmla="*/ 243479 w 308407"/>
              <a:gd name="connsiteY0" fmla="*/ 0 h 411209"/>
              <a:gd name="connsiteX1" fmla="*/ 0 w 308407"/>
              <a:gd name="connsiteY1" fmla="*/ 189372 h 411209"/>
              <a:gd name="connsiteX2" fmla="*/ 178551 w 308407"/>
              <a:gd name="connsiteY2" fmla="*/ 183962 h 411209"/>
              <a:gd name="connsiteX3" fmla="*/ 27053 w 308407"/>
              <a:gd name="connsiteY3" fmla="*/ 411209 h 411209"/>
              <a:gd name="connsiteX4" fmla="*/ 308407 w 308407"/>
              <a:gd name="connsiteY4" fmla="*/ 146087 h 411209"/>
              <a:gd name="connsiteX5" fmla="*/ 140677 w 308407"/>
              <a:gd name="connsiteY5" fmla="*/ 140677 h 411209"/>
              <a:gd name="connsiteX6" fmla="*/ 243479 w 308407"/>
              <a:gd name="connsiteY6" fmla="*/ 0 h 41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407" h="411209">
                <a:moveTo>
                  <a:pt x="243479" y="0"/>
                </a:moveTo>
                <a:lnTo>
                  <a:pt x="0" y="189372"/>
                </a:lnTo>
                <a:lnTo>
                  <a:pt x="178551" y="183962"/>
                </a:lnTo>
                <a:lnTo>
                  <a:pt x="27053" y="411209"/>
                </a:lnTo>
                <a:lnTo>
                  <a:pt x="308407" y="146087"/>
                </a:lnTo>
                <a:lnTo>
                  <a:pt x="140677" y="140677"/>
                </a:lnTo>
                <a:lnTo>
                  <a:pt x="243479" y="0"/>
                </a:lnTo>
                <a:close/>
              </a:path>
            </a:pathLst>
          </a:custGeom>
          <a:solidFill>
            <a:srgbClr val="4F81BD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2B58A94-2EE7-4838-8DFB-1493C202CFD3}"/>
              </a:ext>
            </a:extLst>
          </p:cNvPr>
          <p:cNvCxnSpPr>
            <a:cxnSpLocks/>
          </p:cNvCxnSpPr>
          <p:nvPr/>
        </p:nvCxnSpPr>
        <p:spPr>
          <a:xfrm>
            <a:off x="9115212" y="3429281"/>
            <a:ext cx="0" cy="471675"/>
          </a:xfrm>
          <a:prstGeom prst="straightConnector1">
            <a:avLst/>
          </a:prstGeom>
          <a:noFill/>
          <a:ln w="34925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9472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환경 및 개요 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BC0D8B52-D4F6-4EC9-9770-D8A13D64312B}"/>
              </a:ext>
            </a:extLst>
          </p:cNvPr>
          <p:cNvSpPr/>
          <p:nvPr/>
        </p:nvSpPr>
        <p:spPr>
          <a:xfrm>
            <a:off x="34128" y="1686267"/>
            <a:ext cx="6588849" cy="5054155"/>
          </a:xfrm>
          <a:prstGeom prst="roundRect">
            <a:avLst>
              <a:gd name="adj" fmla="val 2281"/>
            </a:avLst>
          </a:prstGeom>
          <a:solidFill>
            <a:sysClr val="window" lastClr="FFFFFF">
              <a:lumMod val="85000"/>
            </a:sys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477DD12-26BB-4853-9EE2-93FEEEAB910C}"/>
              </a:ext>
            </a:extLst>
          </p:cNvPr>
          <p:cNvSpPr/>
          <p:nvPr/>
        </p:nvSpPr>
        <p:spPr>
          <a:xfrm>
            <a:off x="25050" y="1372986"/>
            <a:ext cx="7026731" cy="1193602"/>
          </a:xfrm>
          <a:prstGeom prst="rightArrow">
            <a:avLst>
              <a:gd name="adj1" fmla="val 50000"/>
              <a:gd name="adj2" fmla="val 35223"/>
            </a:avLst>
          </a:prstGeom>
          <a:solidFill>
            <a:srgbClr val="ACC4E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사각형: 둥근 모서리 23">
            <a:extLst>
              <a:ext uri="{FF2B5EF4-FFF2-40B4-BE49-F238E27FC236}">
                <a16:creationId xmlns:a16="http://schemas.microsoft.com/office/drawing/2014/main" id="{A2BDFCF2-74A7-4E53-BFB5-B49F3842D892}"/>
              </a:ext>
            </a:extLst>
          </p:cNvPr>
          <p:cNvSpPr/>
          <p:nvPr/>
        </p:nvSpPr>
        <p:spPr>
          <a:xfrm>
            <a:off x="234973" y="2011266"/>
            <a:ext cx="6102374" cy="4442070"/>
          </a:xfrm>
          <a:prstGeom prst="roundRect">
            <a:avLst>
              <a:gd name="adj" fmla="val 3287"/>
            </a:avLst>
          </a:prstGeom>
          <a:solidFill>
            <a:sysClr val="window" lastClr="FFFFFF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리프트 앤 시프트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(Lift and Shift)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는 애플리케이션을 클라우드로 마이그레이션하는 여러 접근 방식 중 하나</a:t>
            </a:r>
          </a:p>
        </p:txBody>
      </p:sp>
      <p:sp>
        <p:nvSpPr>
          <p:cNvPr id="67" name="TextBox 26">
            <a:extLst>
              <a:ext uri="{FF2B5EF4-FFF2-40B4-BE49-F238E27FC236}">
                <a16:creationId xmlns:a16="http://schemas.microsoft.com/office/drawing/2014/main" id="{C5425148-7E6E-4703-95AE-A1120DF29B37}"/>
              </a:ext>
            </a:extLst>
          </p:cNvPr>
          <p:cNvSpPr txBox="1"/>
          <p:nvPr/>
        </p:nvSpPr>
        <p:spPr>
          <a:xfrm>
            <a:off x="410698" y="2380607"/>
            <a:ext cx="5698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최근에 많은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저지연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애플리케이션 개발 및 운용자들은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엣지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컴퓨팅 처리를 위한 플랫폼으로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컨테이너 오케스트레이션 플랫폼을 사용</a:t>
            </a:r>
            <a:endParaRPr kumimoji="0" lang="en-US" altLang="ko-KR" sz="1400" b="1" dirty="0">
              <a:solidFill>
                <a:prstClr val="black"/>
              </a:solidFill>
              <a:latin typeface="Calibri" panose="020F050202020403020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이러한 플랫폼은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개별 컨테이너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해당 기능 및 동적 환경의 모든 측면을 조정하고 구성하는 자동화된 프로세스들로 구성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되며 주된 역할은 </a:t>
            </a:r>
            <a:r>
              <a:rPr kumimoji="0" lang="ko-KR" altLang="en-US" sz="1400" b="1" dirty="0">
                <a:solidFill>
                  <a:srgbClr val="FF0000"/>
                </a:solidFill>
                <a:latin typeface="Calibri" panose="020F0502020204030204"/>
              </a:rPr>
              <a:t>컨테이너 배포 및 확장</a:t>
            </a:r>
            <a:r>
              <a:rPr kumimoji="0" lang="en-US" altLang="ko-KR" sz="1400" b="1" dirty="0">
                <a:solidFill>
                  <a:srgbClr val="FF0000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srgbClr val="FF0000"/>
                </a:solidFill>
                <a:latin typeface="Calibri" panose="020F0502020204030204"/>
              </a:rPr>
              <a:t>네트워킹 및 유지 관리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컨테이너화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에는 소프트웨어 및 해당 종속성을 다른 구성 요소로부터 격리하는 방식으로 응용 프로그램을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패키징하는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작업이 포함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endParaRPr kumimoji="0" lang="ko-KR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컨테이너는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배포 및 유지 관리가 용이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하며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퍼블릭</a:t>
            </a:r>
            <a:r>
              <a:rPr kumimoji="0" lang="en-US" altLang="ko-KR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프라이빗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및 하이브리드 클라우드 환경에서 사용 가능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endParaRPr kumimoji="0" lang="ko-KR" alt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네트워크 </a:t>
            </a:r>
            <a:r>
              <a:rPr kumimoji="0" lang="ko-KR" altLang="en-US" sz="1400" dirty="0" err="1">
                <a:solidFill>
                  <a:prstClr val="black"/>
                </a:solidFill>
                <a:latin typeface="Calibri" panose="020F0502020204030204"/>
              </a:rPr>
              <a:t>엣지에서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 실행되므로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낮은 대기 시간</a:t>
            </a:r>
            <a:r>
              <a:rPr kumimoji="0" lang="en-US" altLang="ko-KR" sz="14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글로벌 로드 </a:t>
            </a:r>
            <a:r>
              <a:rPr kumimoji="0" lang="ko-KR" altLang="en-US" sz="1400" b="1" dirty="0" err="1">
                <a:solidFill>
                  <a:prstClr val="black"/>
                </a:solidFill>
                <a:latin typeface="Calibri" panose="020F0502020204030204"/>
              </a:rPr>
              <a:t>밸런싱</a:t>
            </a:r>
            <a:r>
              <a:rPr kumimoji="0" lang="ko-KR" altLang="en-US" sz="1400" b="1" dirty="0">
                <a:solidFill>
                  <a:prstClr val="black"/>
                </a:solidFill>
                <a:latin typeface="Calibri" panose="020F0502020204030204"/>
              </a:rPr>
              <a:t> 및 낮은 대역폭 소비를 비롯한 여러 이점</a:t>
            </a: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을 제공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kumimoji="0" lang="ko-KR" altLang="en-US" sz="1400" dirty="0">
                <a:solidFill>
                  <a:prstClr val="black"/>
                </a:solidFill>
                <a:latin typeface="Calibri" panose="020F0502020204030204"/>
              </a:rPr>
              <a:t>다양한 애플리케이션을 위하여 매우 많은 컨테이너를 수동으로 관리하는 것은 매우 어려움이 있어서 이를 해결하고자 사용</a:t>
            </a:r>
            <a:endParaRPr kumimoji="0" lang="en-US" altLang="ko-KR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직사각형 8">
            <a:extLst>
              <a:ext uri="{FF2B5EF4-FFF2-40B4-BE49-F238E27FC236}">
                <a16:creationId xmlns:a16="http://schemas.microsoft.com/office/drawing/2014/main" id="{C91BCBC8-C138-4905-B0DE-0D6FEF5A4B35}"/>
              </a:ext>
            </a:extLst>
          </p:cNvPr>
          <p:cNvSpPr/>
          <p:nvPr/>
        </p:nvSpPr>
        <p:spPr>
          <a:xfrm>
            <a:off x="234974" y="1815645"/>
            <a:ext cx="4213914" cy="410442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53015 w 914400"/>
              <a:gd name="connsiteY1" fmla="*/ 605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53015" y="605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rgbClr val="632523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컨테이너 오케스트레이션 플랫폼 </a:t>
            </a:r>
          </a:p>
        </p:txBody>
      </p:sp>
      <p:sp>
        <p:nvSpPr>
          <p:cNvPr id="69" name="직사각형 8">
            <a:extLst>
              <a:ext uri="{FF2B5EF4-FFF2-40B4-BE49-F238E27FC236}">
                <a16:creationId xmlns:a16="http://schemas.microsoft.com/office/drawing/2014/main" id="{5F639A4D-BDC8-40C3-A172-4DD6B4F605C3}"/>
              </a:ext>
            </a:extLst>
          </p:cNvPr>
          <p:cNvSpPr/>
          <p:nvPr/>
        </p:nvSpPr>
        <p:spPr>
          <a:xfrm>
            <a:off x="22096" y="1124744"/>
            <a:ext cx="6617785" cy="533313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1527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25030" y="6016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엣지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컴퓨팅 플랫폼 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9A714059-ABC1-49F6-907A-CAA001A3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" t="4154" b="4638"/>
          <a:stretch/>
        </p:blipFill>
        <p:spPr>
          <a:xfrm>
            <a:off x="6798353" y="3400402"/>
            <a:ext cx="4907768" cy="314258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86434821-D1E6-4C2B-820B-B7E8B5B9193C}"/>
              </a:ext>
            </a:extLst>
          </p:cNvPr>
          <p:cNvSpPr/>
          <p:nvPr/>
        </p:nvSpPr>
        <p:spPr>
          <a:xfrm>
            <a:off x="9704930" y="2587991"/>
            <a:ext cx="2068620" cy="1064247"/>
          </a:xfrm>
          <a:prstGeom prst="parallelogram">
            <a:avLst/>
          </a:prstGeom>
          <a:solidFill>
            <a:srgbClr val="4BACC6">
              <a:lumMod val="75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17699988" lon="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801D436-3597-4637-8B22-2A381E65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865" y="2702835"/>
            <a:ext cx="424018" cy="38919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65E3BD3-85C1-4A65-A6A4-7428C54A7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802" y="2957912"/>
            <a:ext cx="228141" cy="16795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4967992-7FD6-42F2-8182-CC8EB60A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905" y="2901983"/>
            <a:ext cx="424018" cy="38919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BC22AC1-DB7B-48EF-94B6-DACA6F1EC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843" y="3157060"/>
            <a:ext cx="228141" cy="16795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AB345ED-F057-42E5-A32E-ED161846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533" y="2696284"/>
            <a:ext cx="424018" cy="389192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4E28B46-0EF8-43AA-8C35-5398DE1A9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471" y="2951361"/>
            <a:ext cx="228141" cy="167956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A66193F-BA35-4894-9FD7-08341876EACA}"/>
              </a:ext>
            </a:extLst>
          </p:cNvPr>
          <p:cNvCxnSpPr>
            <a:cxnSpLocks/>
          </p:cNvCxnSpPr>
          <p:nvPr/>
        </p:nvCxnSpPr>
        <p:spPr>
          <a:xfrm>
            <a:off x="10228509" y="2985010"/>
            <a:ext cx="135338" cy="97315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EEC5A4D-A916-49DC-A6B4-E4118A120CD0}"/>
              </a:ext>
            </a:extLst>
          </p:cNvPr>
          <p:cNvCxnSpPr>
            <a:cxnSpLocks/>
          </p:cNvCxnSpPr>
          <p:nvPr/>
        </p:nvCxnSpPr>
        <p:spPr>
          <a:xfrm flipH="1">
            <a:off x="10610012" y="2950078"/>
            <a:ext cx="149085" cy="109184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CABDA99-0F42-4FC8-AC81-12D4C11F1BC4}"/>
              </a:ext>
            </a:extLst>
          </p:cNvPr>
          <p:cNvCxnSpPr>
            <a:cxnSpLocks/>
          </p:cNvCxnSpPr>
          <p:nvPr/>
        </p:nvCxnSpPr>
        <p:spPr>
          <a:xfrm flipH="1" flipV="1">
            <a:off x="10255247" y="2869887"/>
            <a:ext cx="483327" cy="8727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81" name="한쪽 모서리가 잘린 사각형 2">
            <a:extLst>
              <a:ext uri="{FF2B5EF4-FFF2-40B4-BE49-F238E27FC236}">
                <a16:creationId xmlns:a16="http://schemas.microsoft.com/office/drawing/2014/main" id="{EB222EE1-09B5-4238-B6F6-64E992814682}"/>
              </a:ext>
            </a:extLst>
          </p:cNvPr>
          <p:cNvSpPr/>
          <p:nvPr/>
        </p:nvSpPr>
        <p:spPr>
          <a:xfrm>
            <a:off x="10759096" y="3156940"/>
            <a:ext cx="744944" cy="194997"/>
          </a:xfrm>
          <a:prstGeom prst="snip1Rect">
            <a:avLst>
              <a:gd name="adj" fmla="val 0"/>
            </a:avLst>
          </a:prstGeom>
          <a:solidFill>
            <a:sysClr val="windowText" lastClr="000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엣지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9F6E6DAC-7C44-4F64-95FC-0B256B6F0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859" y="1953856"/>
            <a:ext cx="734403" cy="52059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70FEB6D-B027-402C-BA92-54B1002BF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013" y="1953856"/>
            <a:ext cx="732767" cy="519432"/>
          </a:xfrm>
          <a:prstGeom prst="rect">
            <a:avLst/>
          </a:prstGeom>
        </p:spPr>
      </p:pic>
      <p:pic>
        <p:nvPicPr>
          <p:cNvPr id="84" name="Picture 10" descr="microsoft logo에 대한 이미지 검색결과">
            <a:extLst>
              <a:ext uri="{FF2B5EF4-FFF2-40B4-BE49-F238E27FC236}">
                <a16:creationId xmlns:a16="http://schemas.microsoft.com/office/drawing/2014/main" id="{46FDFC3A-62A5-4AF7-ACA5-B5B3726B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4BAC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736" y="1841085"/>
            <a:ext cx="272953" cy="28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 descr="google cloud logo에 대한 이미지 검색결과">
            <a:extLst>
              <a:ext uri="{FF2B5EF4-FFF2-40B4-BE49-F238E27FC236}">
                <a16:creationId xmlns:a16="http://schemas.microsoft.com/office/drawing/2014/main" id="{0B219741-FADE-4CBE-B20A-079BF76E0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4BAC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9" b="527"/>
          <a:stretch/>
        </p:blipFill>
        <p:spPr bwMode="auto">
          <a:xfrm>
            <a:off x="8094949" y="2016512"/>
            <a:ext cx="318217" cy="3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4" descr="Amazon logo에 대한 이미지 검색결과">
            <a:extLst>
              <a:ext uri="{FF2B5EF4-FFF2-40B4-BE49-F238E27FC236}">
                <a16:creationId xmlns:a16="http://schemas.microsoft.com/office/drawing/2014/main" id="{FD3DC403-D7EE-424B-BB77-FDF9485E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4BAC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183" y="1946162"/>
            <a:ext cx="248039" cy="2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32BD08F-1EC4-4AFF-ADFB-0CAFA534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0504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49769" y="2335131"/>
            <a:ext cx="245043" cy="23176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271F430-EA4B-47CD-8B39-6E5B1EC9A4BE}"/>
              </a:ext>
            </a:extLst>
          </p:cNvPr>
          <p:cNvSpPr txBox="1"/>
          <p:nvPr/>
        </p:nvSpPr>
        <p:spPr>
          <a:xfrm>
            <a:off x="8833780" y="1769611"/>
            <a:ext cx="680062" cy="3040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 Cloud </a:t>
            </a:r>
            <a:endParaRPr kumimoji="0" lang="ko-KR" altLang="en-US" sz="10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4BC61C-64D4-4E98-B88A-34FBE729F348}"/>
              </a:ext>
            </a:extLst>
          </p:cNvPr>
          <p:cNvSpPr txBox="1"/>
          <p:nvPr/>
        </p:nvSpPr>
        <p:spPr>
          <a:xfrm>
            <a:off x="6919263" y="1780909"/>
            <a:ext cx="705912" cy="2866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 Cloud </a:t>
            </a:r>
            <a:endParaRPr kumimoji="0" lang="ko-KR" altLang="en-US" sz="10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한쪽 모서리가 잘린 사각형 2">
            <a:extLst>
              <a:ext uri="{FF2B5EF4-FFF2-40B4-BE49-F238E27FC236}">
                <a16:creationId xmlns:a16="http://schemas.microsoft.com/office/drawing/2014/main" id="{96D5C565-6E40-4C0D-80B3-13C333A37C40}"/>
              </a:ext>
            </a:extLst>
          </p:cNvPr>
          <p:cNvSpPr/>
          <p:nvPr/>
        </p:nvSpPr>
        <p:spPr>
          <a:xfrm>
            <a:off x="7314103" y="2550819"/>
            <a:ext cx="857221" cy="193151"/>
          </a:xfrm>
          <a:prstGeom prst="snip1Rect">
            <a:avLst>
              <a:gd name="adj" fmla="val 0"/>
            </a:avLst>
          </a:prstGeom>
          <a:solidFill>
            <a:sysClr val="windowText" lastClr="000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클라우드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1CB939A-F1A9-4E70-8828-A5A874E7CB5C}"/>
              </a:ext>
            </a:extLst>
          </p:cNvPr>
          <p:cNvGrpSpPr/>
          <p:nvPr/>
        </p:nvGrpSpPr>
        <p:grpSpPr>
          <a:xfrm rot="1062115">
            <a:off x="8077898" y="2591573"/>
            <a:ext cx="2184836" cy="631898"/>
            <a:chOff x="6602992" y="1743295"/>
            <a:chExt cx="2447903" cy="631898"/>
          </a:xfrm>
        </p:grpSpPr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79EB19BE-CE83-4178-97AF-07A7B513076F}"/>
                </a:ext>
              </a:extLst>
            </p:cNvPr>
            <p:cNvSpPr/>
            <p:nvPr/>
          </p:nvSpPr>
          <p:spPr>
            <a:xfrm>
              <a:off x="6602992" y="1743295"/>
              <a:ext cx="2447903" cy="631898"/>
            </a:xfrm>
            <a:prstGeom prst="rightArrow">
              <a:avLst>
                <a:gd name="adj1" fmla="val 50000"/>
                <a:gd name="adj2" fmla="val 35223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94F1872-8CE7-4B55-A7FF-3706742A57C9}"/>
                </a:ext>
              </a:extLst>
            </p:cNvPr>
            <p:cNvSpPr/>
            <p:nvPr/>
          </p:nvSpPr>
          <p:spPr>
            <a:xfrm>
              <a:off x="6737666" y="1916710"/>
              <a:ext cx="20201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rPr>
                <a:t>오케스트레이션 플랫폼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88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GS-Scheduler </a:t>
            </a:r>
            <a:r>
              <a:rPr lang="ko-KR" altLang="en-US" dirty="0"/>
              <a:t>개발 환경 및 개요 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34" name="모서리가 둥근 직사각형 53">
            <a:extLst>
              <a:ext uri="{FF2B5EF4-FFF2-40B4-BE49-F238E27FC236}">
                <a16:creationId xmlns:a16="http://schemas.microsoft.com/office/drawing/2014/main" id="{2DAF2A21-01E5-496A-8F42-6D6E9AC33EE5}"/>
              </a:ext>
            </a:extLst>
          </p:cNvPr>
          <p:cNvSpPr/>
          <p:nvPr/>
        </p:nvSpPr>
        <p:spPr>
          <a:xfrm>
            <a:off x="20416" y="1686267"/>
            <a:ext cx="6306990" cy="5054155"/>
          </a:xfrm>
          <a:prstGeom prst="roundRect">
            <a:avLst>
              <a:gd name="adj" fmla="val 2281"/>
            </a:avLst>
          </a:prstGeom>
          <a:solidFill>
            <a:schemeClr val="bg1">
              <a:lumMod val="85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68F8BCE-5451-4C82-9ACA-E6EDA60348D9}"/>
              </a:ext>
            </a:extLst>
          </p:cNvPr>
          <p:cNvSpPr/>
          <p:nvPr/>
        </p:nvSpPr>
        <p:spPr>
          <a:xfrm>
            <a:off x="11337" y="1372986"/>
            <a:ext cx="6754247" cy="1193602"/>
          </a:xfrm>
          <a:prstGeom prst="rightArrow">
            <a:avLst>
              <a:gd name="adj1" fmla="val 50000"/>
              <a:gd name="adj2" fmla="val 35223"/>
            </a:avLst>
          </a:prstGeom>
          <a:solidFill>
            <a:srgbClr val="AC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23">
            <a:extLst>
              <a:ext uri="{FF2B5EF4-FFF2-40B4-BE49-F238E27FC236}">
                <a16:creationId xmlns:a16="http://schemas.microsoft.com/office/drawing/2014/main" id="{C2358903-4598-4518-AF18-838DE6312B2C}"/>
              </a:ext>
            </a:extLst>
          </p:cNvPr>
          <p:cNvSpPr/>
          <p:nvPr/>
        </p:nvSpPr>
        <p:spPr>
          <a:xfrm>
            <a:off x="221261" y="2011266"/>
            <a:ext cx="5874739" cy="4468078"/>
          </a:xfrm>
          <a:prstGeom prst="roundRect">
            <a:avLst>
              <a:gd name="adj" fmla="val 32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리프트 앤 시프트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(Lift and Shift)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는 애플리케이션을 클라우드로 마이그레이션하는 여러 접근 방식 중 하나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C17F2CE0-FCDB-4673-A6CA-E80F3FA7DF0C}"/>
              </a:ext>
            </a:extLst>
          </p:cNvPr>
          <p:cNvSpPr txBox="1"/>
          <p:nvPr/>
        </p:nvSpPr>
        <p:spPr>
          <a:xfrm>
            <a:off x="396986" y="2380607"/>
            <a:ext cx="504075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prstClr val="black"/>
                </a:solidFill>
              </a:rPr>
              <a:t>엔드투엔드</a:t>
            </a:r>
            <a:r>
              <a:rPr lang="ko-KR" altLang="en-US" sz="1400" dirty="0">
                <a:solidFill>
                  <a:prstClr val="black"/>
                </a:solidFill>
              </a:rPr>
              <a:t> 파이프라인의 형태로 배포될 때  서비스간 처리 속도를 고려하지 않으면 전체 어플리케이션의 성능에 문제가 생김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solidFill>
                  <a:prstClr val="black"/>
                </a:solidFill>
              </a:rPr>
              <a:t>마이크로 서비스 </a:t>
            </a:r>
            <a:r>
              <a:rPr lang="en-US" altLang="ko-KR" sz="1400" b="1" dirty="0">
                <a:solidFill>
                  <a:prstClr val="black"/>
                </a:solidFill>
              </a:rPr>
              <a:t>A, B, C </a:t>
            </a:r>
            <a:r>
              <a:rPr lang="ko-KR" altLang="en-US" sz="1400" b="1" dirty="0">
                <a:solidFill>
                  <a:prstClr val="black"/>
                </a:solidFill>
              </a:rPr>
              <a:t>순서적으로 처리되는 파이프라인 처리</a:t>
            </a:r>
            <a:r>
              <a:rPr lang="ko-KR" altLang="en-US" sz="1400" dirty="0">
                <a:solidFill>
                  <a:prstClr val="black"/>
                </a:solidFill>
              </a:rPr>
              <a:t>를 할 경우 서로 다른 결과를 보여줌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solidFill>
                  <a:prstClr val="black"/>
                </a:solidFill>
              </a:rPr>
              <a:t>예시는 각 마이크로 서비스 컨테이너 </a:t>
            </a:r>
            <a:r>
              <a:rPr lang="en-US" altLang="ko-KR" sz="1400" dirty="0">
                <a:solidFill>
                  <a:prstClr val="black"/>
                </a:solidFill>
              </a:rPr>
              <a:t>A, B, C</a:t>
            </a:r>
            <a:r>
              <a:rPr lang="ko-KR" altLang="en-US" sz="1400" dirty="0">
                <a:solidFill>
                  <a:prstClr val="black"/>
                </a:solidFill>
              </a:rPr>
              <a:t>가 특별한 자원이나 환경을 필요로 하여 서로 워커 노드에 할당되어야 하는 경우에 </a:t>
            </a:r>
            <a:r>
              <a:rPr lang="en-US" altLang="ko-KR" sz="1400" dirty="0">
                <a:solidFill>
                  <a:prstClr val="black"/>
                </a:solidFill>
              </a:rPr>
              <a:t>Case 2</a:t>
            </a:r>
            <a:r>
              <a:rPr lang="ko-KR" altLang="en-US" sz="1400" dirty="0">
                <a:solidFill>
                  <a:prstClr val="black"/>
                </a:solidFill>
              </a:rPr>
              <a:t>의 경우처럼 배포가 된다면 네트워크 속도가 </a:t>
            </a:r>
            <a:r>
              <a:rPr lang="en-US" altLang="ko-KR" sz="1400" dirty="0">
                <a:solidFill>
                  <a:prstClr val="black"/>
                </a:solidFill>
              </a:rPr>
              <a:t>Case 1</a:t>
            </a:r>
            <a:r>
              <a:rPr lang="ko-KR" altLang="en-US" sz="1400" dirty="0">
                <a:solidFill>
                  <a:prstClr val="black"/>
                </a:solidFill>
              </a:rPr>
              <a:t>에 비하여 네트워크를 통한 데이터 전송 측면만 고려해도 </a:t>
            </a:r>
            <a:r>
              <a:rPr lang="en-US" altLang="ko-KR" sz="1400" dirty="0">
                <a:solidFill>
                  <a:prstClr val="black"/>
                </a:solidFill>
              </a:rPr>
              <a:t>2</a:t>
            </a:r>
            <a:r>
              <a:rPr lang="ko-KR" altLang="en-US" sz="1400" dirty="0">
                <a:solidFill>
                  <a:prstClr val="black"/>
                </a:solidFill>
              </a:rPr>
              <a:t>배나 늦게 처리됨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u"/>
            </a:pPr>
            <a:r>
              <a:rPr lang="ko-KR" altLang="en-US" sz="1400" dirty="0" err="1">
                <a:solidFill>
                  <a:prstClr val="black"/>
                </a:solidFill>
              </a:rPr>
              <a:t>저지연</a:t>
            </a:r>
            <a:r>
              <a:rPr lang="ko-KR" altLang="en-US" sz="1400" dirty="0">
                <a:solidFill>
                  <a:prstClr val="black"/>
                </a:solidFill>
              </a:rPr>
              <a:t> 애플리케이션의 경우 </a:t>
            </a:r>
            <a:r>
              <a:rPr lang="ko-KR" altLang="en-US" sz="1400" b="1" dirty="0">
                <a:solidFill>
                  <a:prstClr val="black"/>
                </a:solidFill>
              </a:rPr>
              <a:t>서비스 </a:t>
            </a:r>
            <a:r>
              <a:rPr lang="en-US" altLang="ko-KR" sz="1400" b="1" dirty="0">
                <a:solidFill>
                  <a:prstClr val="black"/>
                </a:solidFill>
              </a:rPr>
              <a:t>QoS</a:t>
            </a:r>
            <a:r>
              <a:rPr lang="ko-KR" altLang="en-US" sz="1400" b="1" dirty="0">
                <a:solidFill>
                  <a:prstClr val="black"/>
                </a:solidFill>
              </a:rPr>
              <a:t>를 보장</a:t>
            </a:r>
            <a:r>
              <a:rPr lang="ko-KR" altLang="en-US" sz="1400" dirty="0">
                <a:solidFill>
                  <a:prstClr val="black"/>
                </a:solidFill>
              </a:rPr>
              <a:t>하지 못하는 경우가 발생하여 서비스 제공에 실패할 가능성이 있는데 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이러한 문제점을 완화하려면 적절한 배포 정책이 필요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B5BF3362-2BB4-4990-8447-D5736CB42FB5}"/>
              </a:ext>
            </a:extLst>
          </p:cNvPr>
          <p:cNvSpPr/>
          <p:nvPr/>
        </p:nvSpPr>
        <p:spPr>
          <a:xfrm>
            <a:off x="221262" y="1815645"/>
            <a:ext cx="3760475" cy="410442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53015 w 914400"/>
              <a:gd name="connsiteY1" fmla="*/ 605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53015" y="605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  <a:solidFill>
            <a:srgbClr val="63252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배포에 따른 서로 다른 처리속도 </a:t>
            </a:r>
          </a:p>
        </p:txBody>
      </p:sp>
      <p:sp>
        <p:nvSpPr>
          <p:cNvPr id="39" name="직사각형 8">
            <a:extLst>
              <a:ext uri="{FF2B5EF4-FFF2-40B4-BE49-F238E27FC236}">
                <a16:creationId xmlns:a16="http://schemas.microsoft.com/office/drawing/2014/main" id="{8B49D261-9651-4EF1-B4C6-F2C103EE3E18}"/>
              </a:ext>
            </a:extLst>
          </p:cNvPr>
          <p:cNvSpPr/>
          <p:nvPr/>
        </p:nvSpPr>
        <p:spPr>
          <a:xfrm>
            <a:off x="8384" y="1124744"/>
            <a:ext cx="6326066" cy="533313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1527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825030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410442">
                <a:moveTo>
                  <a:pt x="0" y="0"/>
                </a:moveTo>
                <a:lnTo>
                  <a:pt x="825030" y="6016"/>
                </a:lnTo>
                <a:lnTo>
                  <a:pt x="914400" y="410442"/>
                </a:lnTo>
                <a:lnTo>
                  <a:pt x="0" y="4104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배포의 중요성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55E93E-05A4-427C-BEE5-90FFFAF4EE99}"/>
              </a:ext>
            </a:extLst>
          </p:cNvPr>
          <p:cNvGrpSpPr/>
          <p:nvPr/>
        </p:nvGrpSpPr>
        <p:grpSpPr>
          <a:xfrm>
            <a:off x="6917667" y="2160717"/>
            <a:ext cx="4645013" cy="4579705"/>
            <a:chOff x="6917667" y="2160717"/>
            <a:chExt cx="4480469" cy="485217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2BFA1E-FA77-4CE7-813C-800BD7AAF11A}"/>
                </a:ext>
              </a:extLst>
            </p:cNvPr>
            <p:cNvSpPr/>
            <p:nvPr/>
          </p:nvSpPr>
          <p:spPr>
            <a:xfrm>
              <a:off x="6917667" y="2160717"/>
              <a:ext cx="4480469" cy="2409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73FF65E-6A57-48BB-8F57-ED459027C7B0}"/>
                </a:ext>
              </a:extLst>
            </p:cNvPr>
            <p:cNvSpPr/>
            <p:nvPr/>
          </p:nvSpPr>
          <p:spPr>
            <a:xfrm>
              <a:off x="7086773" y="3608251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67E09DB-AFE0-488C-913E-227E5E8C0FDC}"/>
                </a:ext>
              </a:extLst>
            </p:cNvPr>
            <p:cNvCxnSpPr>
              <a:cxnSpLocks/>
              <a:stCxn id="46" idx="3"/>
              <a:endCxn id="48" idx="1"/>
            </p:cNvCxnSpPr>
            <p:nvPr/>
          </p:nvCxnSpPr>
          <p:spPr>
            <a:xfrm>
              <a:off x="7940674" y="2999027"/>
              <a:ext cx="6605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D2ED6D8-1BFA-45D8-9CC8-35945BE8D198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9455092" y="2999027"/>
              <a:ext cx="6605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C60A1952-AFEA-404B-8634-6FC3CF9B6691}"/>
                </a:ext>
              </a:extLst>
            </p:cNvPr>
            <p:cNvCxnSpPr>
              <a:cxnSpLocks/>
              <a:stCxn id="46" idx="0"/>
              <a:endCxn id="50" idx="0"/>
            </p:cNvCxnSpPr>
            <p:nvPr/>
          </p:nvCxnSpPr>
          <p:spPr>
            <a:xfrm rot="5400000" flipH="1" flipV="1">
              <a:off x="9028142" y="1125909"/>
              <a:ext cx="12700" cy="3028836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1A2E9D4B-17BA-4155-994E-9A6971B67EB0}"/>
                </a:ext>
              </a:extLst>
            </p:cNvPr>
            <p:cNvCxnSpPr>
              <a:cxnSpLocks/>
              <a:stCxn id="41" idx="3"/>
              <a:endCxn id="50" idx="3"/>
            </p:cNvCxnSpPr>
            <p:nvPr/>
          </p:nvCxnSpPr>
          <p:spPr>
            <a:xfrm flipV="1">
              <a:off x="7940674" y="2999027"/>
              <a:ext cx="3028836" cy="967924"/>
            </a:xfrm>
            <a:prstGeom prst="bentConnector3">
              <a:avLst>
                <a:gd name="adj1" fmla="val 10754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84436C-70EC-4D80-A84B-A47BC5115CAE}"/>
                </a:ext>
              </a:extLst>
            </p:cNvPr>
            <p:cNvSpPr/>
            <p:nvPr/>
          </p:nvSpPr>
          <p:spPr>
            <a:xfrm>
              <a:off x="7086773" y="2640327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C394894-62B1-47B8-A410-820E2960E7EF}"/>
                </a:ext>
              </a:extLst>
            </p:cNvPr>
            <p:cNvSpPr/>
            <p:nvPr/>
          </p:nvSpPr>
          <p:spPr>
            <a:xfrm>
              <a:off x="7296063" y="2755312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0C9E46A-113D-4684-BCD2-5FC728190029}"/>
                </a:ext>
              </a:extLst>
            </p:cNvPr>
            <p:cNvSpPr/>
            <p:nvPr/>
          </p:nvSpPr>
          <p:spPr>
            <a:xfrm>
              <a:off x="8601191" y="2640327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94AAF98-B647-43C0-A672-9C87FA190B78}"/>
                </a:ext>
              </a:extLst>
            </p:cNvPr>
            <p:cNvSpPr/>
            <p:nvPr/>
          </p:nvSpPr>
          <p:spPr>
            <a:xfrm>
              <a:off x="8808807" y="2755312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1CC6C8B-578F-4454-BE55-7F46336288E7}"/>
                </a:ext>
              </a:extLst>
            </p:cNvPr>
            <p:cNvSpPr/>
            <p:nvPr/>
          </p:nvSpPr>
          <p:spPr>
            <a:xfrm>
              <a:off x="10115609" y="2640327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944E347-0CA6-46F5-A50B-F954DCFAE7E4}"/>
                </a:ext>
              </a:extLst>
            </p:cNvPr>
            <p:cNvSpPr/>
            <p:nvPr/>
          </p:nvSpPr>
          <p:spPr>
            <a:xfrm>
              <a:off x="10289738" y="2746246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D4D8D8-D94E-44C5-8C62-311EB410C3A9}"/>
                </a:ext>
              </a:extLst>
            </p:cNvPr>
            <p:cNvSpPr txBox="1"/>
            <p:nvPr/>
          </p:nvSpPr>
          <p:spPr>
            <a:xfrm>
              <a:off x="8703545" y="2174010"/>
              <a:ext cx="519739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20ms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EF7352-E678-4E0F-B133-C95464177B9F}"/>
                </a:ext>
              </a:extLst>
            </p:cNvPr>
            <p:cNvSpPr txBox="1"/>
            <p:nvPr/>
          </p:nvSpPr>
          <p:spPr>
            <a:xfrm>
              <a:off x="7989365" y="278135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10ms</a:t>
              </a:r>
              <a:endParaRPr lang="ko-KR" altLang="en-US" sz="14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66C8EA-DD85-4045-8D66-BD722C611BC8}"/>
                </a:ext>
              </a:extLst>
            </p:cNvPr>
            <p:cNvSpPr txBox="1"/>
            <p:nvPr/>
          </p:nvSpPr>
          <p:spPr>
            <a:xfrm>
              <a:off x="8741225" y="3734846"/>
              <a:ext cx="519739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20ms</a:t>
              </a:r>
              <a:endParaRPr lang="ko-KR" altLang="en-US" sz="12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DF00DA-FA80-425E-A6F4-61CABED7E79D}"/>
                </a:ext>
              </a:extLst>
            </p:cNvPr>
            <p:cNvSpPr txBox="1"/>
            <p:nvPr/>
          </p:nvSpPr>
          <p:spPr>
            <a:xfrm>
              <a:off x="9541166" y="2776963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10ms</a:t>
              </a:r>
              <a:endParaRPr lang="ko-KR" altLang="en-US" sz="14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3FFC5A-4F26-4E29-BAC9-22053B62BFD6}"/>
                </a:ext>
              </a:extLst>
            </p:cNvPr>
            <p:cNvSpPr txBox="1"/>
            <p:nvPr/>
          </p:nvSpPr>
          <p:spPr>
            <a:xfrm>
              <a:off x="7007684" y="3338567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Worknode1</a:t>
              </a:r>
              <a:endParaRPr lang="ko-KR" alt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539D2C-1AE1-4BDE-AF7C-9F915226259B}"/>
                </a:ext>
              </a:extLst>
            </p:cNvPr>
            <p:cNvSpPr txBox="1"/>
            <p:nvPr/>
          </p:nvSpPr>
          <p:spPr>
            <a:xfrm>
              <a:off x="8556392" y="3338927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Worknode2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7A4AD6-209D-4E27-8B40-F6BBEE21BFAC}"/>
                </a:ext>
              </a:extLst>
            </p:cNvPr>
            <p:cNvSpPr txBox="1"/>
            <p:nvPr/>
          </p:nvSpPr>
          <p:spPr>
            <a:xfrm>
              <a:off x="10061515" y="3334121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Worknode3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81D770-3D50-482D-9E84-BECC17E2F7BF}"/>
                </a:ext>
              </a:extLst>
            </p:cNvPr>
            <p:cNvSpPr txBox="1"/>
            <p:nvPr/>
          </p:nvSpPr>
          <p:spPr>
            <a:xfrm>
              <a:off x="7012135" y="4293658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Worknode4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BF2043-7AD3-4356-A667-0111215C2CF0}"/>
                </a:ext>
              </a:extLst>
            </p:cNvPr>
            <p:cNvSpPr txBox="1"/>
            <p:nvPr/>
          </p:nvSpPr>
          <p:spPr>
            <a:xfrm>
              <a:off x="10590193" y="4284758"/>
              <a:ext cx="804003" cy="2769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Case 1</a:t>
              </a:r>
              <a:endParaRPr lang="ko-KR" altLang="en-US" sz="1200" b="1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5BA4A06-F332-4AC8-836E-2F36D08A331D}"/>
                </a:ext>
              </a:extLst>
            </p:cNvPr>
            <p:cNvSpPr/>
            <p:nvPr/>
          </p:nvSpPr>
          <p:spPr>
            <a:xfrm>
              <a:off x="6917667" y="4603341"/>
              <a:ext cx="4480469" cy="2409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20556B1-CC9A-4BBE-AC9D-EAC4802661C3}"/>
                </a:ext>
              </a:extLst>
            </p:cNvPr>
            <p:cNvSpPr/>
            <p:nvPr/>
          </p:nvSpPr>
          <p:spPr>
            <a:xfrm>
              <a:off x="7086773" y="6050875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16EC3A4-0998-42E6-BB54-613ACDCDAAC1}"/>
                </a:ext>
              </a:extLst>
            </p:cNvPr>
            <p:cNvCxnSpPr>
              <a:cxnSpLocks/>
              <a:stCxn id="97" idx="3"/>
              <a:endCxn id="99" idx="1"/>
            </p:cNvCxnSpPr>
            <p:nvPr/>
          </p:nvCxnSpPr>
          <p:spPr>
            <a:xfrm>
              <a:off x="7940674" y="5441651"/>
              <a:ext cx="6605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E2FEAD15-6519-4BA6-9A78-3559C84EC2DA}"/>
                </a:ext>
              </a:extLst>
            </p:cNvPr>
            <p:cNvCxnSpPr>
              <a:cxnSpLocks/>
              <a:stCxn id="99" idx="3"/>
              <a:endCxn id="100" idx="1"/>
            </p:cNvCxnSpPr>
            <p:nvPr/>
          </p:nvCxnSpPr>
          <p:spPr>
            <a:xfrm>
              <a:off x="9455092" y="5441651"/>
              <a:ext cx="66051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연결선: 꺾임 94">
              <a:extLst>
                <a:ext uri="{FF2B5EF4-FFF2-40B4-BE49-F238E27FC236}">
                  <a16:creationId xmlns:a16="http://schemas.microsoft.com/office/drawing/2014/main" id="{8D687EF8-46D9-45E9-9960-27CC7BB5109A}"/>
                </a:ext>
              </a:extLst>
            </p:cNvPr>
            <p:cNvCxnSpPr>
              <a:cxnSpLocks/>
              <a:stCxn id="97" idx="0"/>
              <a:endCxn id="100" idx="0"/>
            </p:cNvCxnSpPr>
            <p:nvPr/>
          </p:nvCxnSpPr>
          <p:spPr>
            <a:xfrm rot="5400000" flipH="1" flipV="1">
              <a:off x="9028142" y="3568533"/>
              <a:ext cx="12700" cy="3028836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613DF3B7-8B9D-4D6C-B4E5-E8BA31512900}"/>
                </a:ext>
              </a:extLst>
            </p:cNvPr>
            <p:cNvCxnSpPr>
              <a:cxnSpLocks/>
              <a:stCxn id="62" idx="3"/>
              <a:endCxn id="100" idx="3"/>
            </p:cNvCxnSpPr>
            <p:nvPr/>
          </p:nvCxnSpPr>
          <p:spPr>
            <a:xfrm flipV="1">
              <a:off x="7940674" y="5441651"/>
              <a:ext cx="3028836" cy="967924"/>
            </a:xfrm>
            <a:prstGeom prst="bentConnector3">
              <a:avLst>
                <a:gd name="adj1" fmla="val 10754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2600E7ED-F837-4417-A319-6547EBFAC384}"/>
                </a:ext>
              </a:extLst>
            </p:cNvPr>
            <p:cNvSpPr/>
            <p:nvPr/>
          </p:nvSpPr>
          <p:spPr>
            <a:xfrm>
              <a:off x="7086773" y="5082951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4236B5A-A5DF-498B-A5F4-58540ABBCD70}"/>
                </a:ext>
              </a:extLst>
            </p:cNvPr>
            <p:cNvSpPr/>
            <p:nvPr/>
          </p:nvSpPr>
          <p:spPr>
            <a:xfrm>
              <a:off x="7296063" y="5197936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675A82CD-78F5-4452-813A-1DCBD9AF7F5A}"/>
                </a:ext>
              </a:extLst>
            </p:cNvPr>
            <p:cNvSpPr/>
            <p:nvPr/>
          </p:nvSpPr>
          <p:spPr>
            <a:xfrm>
              <a:off x="8601191" y="5082951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93822121-2A7D-42B9-A84B-8D40AA4CD8C1}"/>
                </a:ext>
              </a:extLst>
            </p:cNvPr>
            <p:cNvSpPr/>
            <p:nvPr/>
          </p:nvSpPr>
          <p:spPr>
            <a:xfrm>
              <a:off x="10115609" y="5082951"/>
              <a:ext cx="853901" cy="717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E5267F3D-E9BD-49D2-B2B7-F70B728C5986}"/>
                </a:ext>
              </a:extLst>
            </p:cNvPr>
            <p:cNvSpPr/>
            <p:nvPr/>
          </p:nvSpPr>
          <p:spPr>
            <a:xfrm>
              <a:off x="7296063" y="6169187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137C50-4FD1-4D36-886D-5CB48F6926D2}"/>
                </a:ext>
              </a:extLst>
            </p:cNvPr>
            <p:cNvSpPr txBox="1"/>
            <p:nvPr/>
          </p:nvSpPr>
          <p:spPr>
            <a:xfrm>
              <a:off x="8703545" y="461663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20ms</a:t>
              </a:r>
              <a:endParaRPr lang="ko-KR" altLang="en-US" sz="1400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44AA10-8E07-4C42-BD97-267F9CB508C4}"/>
                </a:ext>
              </a:extLst>
            </p:cNvPr>
            <p:cNvSpPr txBox="1"/>
            <p:nvPr/>
          </p:nvSpPr>
          <p:spPr>
            <a:xfrm>
              <a:off x="7989365" y="5223982"/>
              <a:ext cx="519739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10ms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FC3885-D35A-4B8D-BD39-E22255F48E25}"/>
                </a:ext>
              </a:extLst>
            </p:cNvPr>
            <p:cNvSpPr txBox="1"/>
            <p:nvPr/>
          </p:nvSpPr>
          <p:spPr>
            <a:xfrm>
              <a:off x="8741225" y="6177470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20ms</a:t>
              </a:r>
              <a:endParaRPr lang="ko-KR" altLang="en-US" sz="14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5C3692A-5A75-466F-9E9D-F8812775B291}"/>
                </a:ext>
              </a:extLst>
            </p:cNvPr>
            <p:cNvSpPr txBox="1"/>
            <p:nvPr/>
          </p:nvSpPr>
          <p:spPr>
            <a:xfrm>
              <a:off x="9541166" y="5219587"/>
              <a:ext cx="519739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10ms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C5B096-90E4-40E6-AA65-DC27DBB5EBD8}"/>
                </a:ext>
              </a:extLst>
            </p:cNvPr>
            <p:cNvSpPr txBox="1"/>
            <p:nvPr/>
          </p:nvSpPr>
          <p:spPr>
            <a:xfrm>
              <a:off x="7007684" y="5781191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Worknode1</a:t>
              </a:r>
              <a:endParaRPr lang="ko-KR" altLang="en-US" sz="12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8F7ECA0-992B-4BA5-B43E-03CE6DF9E6D3}"/>
                </a:ext>
              </a:extLst>
            </p:cNvPr>
            <p:cNvSpPr txBox="1"/>
            <p:nvPr/>
          </p:nvSpPr>
          <p:spPr>
            <a:xfrm>
              <a:off x="8556392" y="5781551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Worknode2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8313044-6D51-4DD7-9DB6-2CA1BE72A34A}"/>
                </a:ext>
              </a:extLst>
            </p:cNvPr>
            <p:cNvSpPr txBox="1"/>
            <p:nvPr/>
          </p:nvSpPr>
          <p:spPr>
            <a:xfrm>
              <a:off x="10061515" y="5776745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Worknode3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D2EAFA-B7BA-43F3-9670-736C605103F8}"/>
                </a:ext>
              </a:extLst>
            </p:cNvPr>
            <p:cNvSpPr txBox="1"/>
            <p:nvPr/>
          </p:nvSpPr>
          <p:spPr>
            <a:xfrm>
              <a:off x="7012135" y="6736282"/>
              <a:ext cx="930680" cy="263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Worknode4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667FF8-044B-4765-A193-A2152851F12B}"/>
                </a:ext>
              </a:extLst>
            </p:cNvPr>
            <p:cNvSpPr txBox="1"/>
            <p:nvPr/>
          </p:nvSpPr>
          <p:spPr>
            <a:xfrm>
              <a:off x="10590193" y="6727382"/>
              <a:ext cx="804003" cy="2769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Case 2</a:t>
              </a:r>
              <a:endParaRPr lang="ko-KR" altLang="en-US" sz="1200" b="1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C06A0F0-9F65-40B8-8B06-56C6F01FC653}"/>
                </a:ext>
              </a:extLst>
            </p:cNvPr>
            <p:cNvSpPr/>
            <p:nvPr/>
          </p:nvSpPr>
          <p:spPr>
            <a:xfrm>
              <a:off x="10332767" y="5209652"/>
              <a:ext cx="462111" cy="4588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32F766C6-4B25-46ED-8AA2-B2A83CC4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48" y="1114076"/>
            <a:ext cx="658425" cy="652329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48193F0B-2E2F-44AD-9D98-9FEB942D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28" y="1541613"/>
            <a:ext cx="354263" cy="28151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F91B712-7B5F-4D39-802A-75891221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293" y="1447869"/>
            <a:ext cx="658425" cy="65232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F64D7BF-0E77-407F-822D-88E84599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73" y="1875406"/>
            <a:ext cx="354263" cy="281513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91490970-237F-40D8-837D-EEF63EA3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43" y="1103096"/>
            <a:ext cx="658425" cy="652329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C2DC98C-D509-4E33-81DF-621B0DC2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023" y="1530633"/>
            <a:ext cx="354263" cy="281513"/>
          </a:xfrm>
          <a:prstGeom prst="rect">
            <a:avLst/>
          </a:prstGeom>
        </p:spPr>
      </p:pic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579A45D-97BF-4B0A-B645-3C572605EED7}"/>
              </a:ext>
            </a:extLst>
          </p:cNvPr>
          <p:cNvCxnSpPr>
            <a:cxnSpLocks/>
          </p:cNvCxnSpPr>
          <p:nvPr/>
        </p:nvCxnSpPr>
        <p:spPr>
          <a:xfrm>
            <a:off x="7274062" y="1587032"/>
            <a:ext cx="210156" cy="163110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A02A2CB-910F-40D8-BBD1-7545005B7674}"/>
              </a:ext>
            </a:extLst>
          </p:cNvPr>
          <p:cNvCxnSpPr>
            <a:cxnSpLocks/>
          </p:cNvCxnSpPr>
          <p:nvPr/>
        </p:nvCxnSpPr>
        <p:spPr>
          <a:xfrm flipH="1">
            <a:off x="7866468" y="1528483"/>
            <a:ext cx="231502" cy="183005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BAE8109-236C-4360-AD31-6A40F8EBB4D4}"/>
              </a:ext>
            </a:extLst>
          </p:cNvPr>
          <p:cNvCxnSpPr>
            <a:cxnSpLocks/>
          </p:cNvCxnSpPr>
          <p:nvPr/>
        </p:nvCxnSpPr>
        <p:spPr>
          <a:xfrm flipH="1" flipV="1">
            <a:off x="7315581" y="1394074"/>
            <a:ext cx="750522" cy="1462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한쪽 모서리가 잘린 사각형 2">
            <a:extLst>
              <a:ext uri="{FF2B5EF4-FFF2-40B4-BE49-F238E27FC236}">
                <a16:creationId xmlns:a16="http://schemas.microsoft.com/office/drawing/2014/main" id="{11125082-1B86-4CE7-AB8D-78DB36C227EF}"/>
              </a:ext>
            </a:extLst>
          </p:cNvPr>
          <p:cNvSpPr/>
          <p:nvPr/>
        </p:nvSpPr>
        <p:spPr>
          <a:xfrm flipH="1">
            <a:off x="7132755" y="2165034"/>
            <a:ext cx="1254239" cy="234606"/>
          </a:xfrm>
          <a:prstGeom prst="snip1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1200" b="1" kern="0" dirty="0">
                <a:latin typeface="Calibri" panose="020F0502020204030204"/>
                <a:ea typeface="맑은 고딕" panose="020B0503020000020004" pitchFamily="50" charset="-127"/>
              </a:rPr>
              <a:t>Edge Computing1</a:t>
            </a:r>
            <a:endParaRPr lang="ko-KR" altLang="en-US" sz="1200" b="1" kern="0" dirty="0"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7C87FFD8-8367-465E-8C81-D3ABC5FB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254" y="1118839"/>
            <a:ext cx="658425" cy="652329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B040D9C-6309-4A9A-BB6B-48E2C794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334" y="1546376"/>
            <a:ext cx="354263" cy="281513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1645C852-57E3-4D83-B0DE-6A5B6182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699" y="1452632"/>
            <a:ext cx="658425" cy="65232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F2EC19C2-EF28-40C6-BDBF-A753D8C8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79" y="1880169"/>
            <a:ext cx="354263" cy="281513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4E56329C-9905-4D15-9709-DE5D2713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349" y="1107859"/>
            <a:ext cx="658425" cy="652329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28CF002F-8D8F-4BA3-9EBE-E9793CF4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429" y="1535396"/>
            <a:ext cx="354263" cy="281513"/>
          </a:xfrm>
          <a:prstGeom prst="rect">
            <a:avLst/>
          </a:prstGeom>
        </p:spPr>
      </p:pic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5F0B7BA-C6A0-4531-A0C9-D3E16F722F29}"/>
              </a:ext>
            </a:extLst>
          </p:cNvPr>
          <p:cNvCxnSpPr>
            <a:cxnSpLocks/>
          </p:cNvCxnSpPr>
          <p:nvPr/>
        </p:nvCxnSpPr>
        <p:spPr>
          <a:xfrm>
            <a:off x="10256468" y="1591795"/>
            <a:ext cx="210156" cy="163110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2B4C76C-F1F1-477D-8BFE-65990120439E}"/>
              </a:ext>
            </a:extLst>
          </p:cNvPr>
          <p:cNvCxnSpPr>
            <a:cxnSpLocks/>
          </p:cNvCxnSpPr>
          <p:nvPr/>
        </p:nvCxnSpPr>
        <p:spPr>
          <a:xfrm flipH="1">
            <a:off x="10534782" y="1508388"/>
            <a:ext cx="231502" cy="183005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121A512-02E2-49D9-A8B4-0CEFE77646BD}"/>
              </a:ext>
            </a:extLst>
          </p:cNvPr>
          <p:cNvCxnSpPr>
            <a:cxnSpLocks/>
          </p:cNvCxnSpPr>
          <p:nvPr/>
        </p:nvCxnSpPr>
        <p:spPr>
          <a:xfrm flipH="1" flipV="1">
            <a:off x="10297987" y="1398837"/>
            <a:ext cx="750522" cy="14627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한쪽 모서리가 잘린 사각형 2">
            <a:extLst>
              <a:ext uri="{FF2B5EF4-FFF2-40B4-BE49-F238E27FC236}">
                <a16:creationId xmlns:a16="http://schemas.microsoft.com/office/drawing/2014/main" id="{31996F32-BF6A-4723-8E2B-6D33464A8549}"/>
              </a:ext>
            </a:extLst>
          </p:cNvPr>
          <p:cNvSpPr/>
          <p:nvPr/>
        </p:nvSpPr>
        <p:spPr>
          <a:xfrm flipH="1">
            <a:off x="10089224" y="2168745"/>
            <a:ext cx="1254239" cy="234606"/>
          </a:xfrm>
          <a:prstGeom prst="snip1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en-US" altLang="ko-KR" sz="1200" b="1" kern="0" dirty="0">
                <a:latin typeface="Calibri" panose="020F0502020204030204"/>
                <a:ea typeface="맑은 고딕" panose="020B0503020000020004" pitchFamily="50" charset="-127"/>
              </a:rPr>
              <a:t>Edge Computing2</a:t>
            </a:r>
            <a:endParaRPr lang="ko-KR" altLang="en-US" sz="1200" b="1" kern="0" dirty="0"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564614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테마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테마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63403</TotalTime>
  <Words>2574</Words>
  <Application>Microsoft Office PowerPoint</Application>
  <PresentationFormat>와이드스크린</PresentationFormat>
  <Paragraphs>826</Paragraphs>
  <Slides>40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HY견고딕</vt:lpstr>
      <vt:lpstr>HY헤드라인M</vt:lpstr>
      <vt:lpstr>굴림</vt:lpstr>
      <vt:lpstr>나눔고딕</vt:lpstr>
      <vt:lpstr>나눔고딕 ExtraBold</vt:lpstr>
      <vt:lpstr>돋움</vt:lpstr>
      <vt:lpstr>맑은 고딕</vt:lpstr>
      <vt:lpstr>Arial</vt:lpstr>
      <vt:lpstr>Book Antiqua</vt:lpstr>
      <vt:lpstr>Calibri</vt:lpstr>
      <vt:lpstr>Consolas</vt:lpstr>
      <vt:lpstr>Microsoft Sans Serif</vt:lpstr>
      <vt:lpstr>Wingdings</vt:lpstr>
      <vt:lpstr>4_etri</vt:lpstr>
      <vt:lpstr>스킨, 플러그인 서베이</vt:lpstr>
      <vt:lpstr>5_etri</vt:lpstr>
      <vt:lpstr>최적 자원 배치를 위한 글로벌 스케줄링 기술</vt:lpstr>
      <vt:lpstr>목차</vt:lpstr>
      <vt:lpstr>PowerPoint 프레젠테이션</vt:lpstr>
      <vt:lpstr>PowerPoint 프레젠테이션</vt:lpstr>
      <vt:lpstr>GS-Scheduler 개발 환경 및 개요 </vt:lpstr>
      <vt:lpstr>GS-Scheduler 개발 환경 및 개요 </vt:lpstr>
      <vt:lpstr>GS-Scheduler 개발 환경 및 개요 </vt:lpstr>
      <vt:lpstr>GS-Scheduler 개발 환경 및 개요 </vt:lpstr>
      <vt:lpstr>GS-Scheduler 개발 환경 및 개요 </vt:lpstr>
      <vt:lpstr>PowerPoint 프레젠테이션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GS-Scheduler 핵심 기술</vt:lpstr>
      <vt:lpstr>PowerPoint 프레젠테이션</vt:lpstr>
      <vt:lpstr>GS-Scheduler 공인인증 및 성능평가</vt:lpstr>
      <vt:lpstr>GS-Scheduler 공인인증 및 성능평가</vt:lpstr>
      <vt:lpstr>GS-Scheduler 공인인증 및 성능평가</vt:lpstr>
      <vt:lpstr>GS-Scheduler 공인인증 및 성능평가</vt:lpstr>
      <vt:lpstr>GS-Scheduler 공인인증 및 성능평가</vt:lpstr>
      <vt:lpstr>GS-Scheduler 공인인증 및 성능평가</vt:lpstr>
      <vt:lpstr>PowerPoint 프레젠테이션</vt:lpstr>
      <vt:lpstr>GS-Scheduler 개발 계획</vt:lpstr>
      <vt:lpstr>GS-Scheduler 개발 계획</vt:lpstr>
      <vt:lpstr>GS-Scheduler 핵심 기술</vt:lpstr>
      <vt:lpstr>GS-Scheduler 개발 계획</vt:lpstr>
      <vt:lpstr>GS-Scheduler 개발 계획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m2</cp:lastModifiedBy>
  <cp:revision>2748</cp:revision>
  <cp:lastPrinted>2021-08-18T03:04:20Z</cp:lastPrinted>
  <dcterms:created xsi:type="dcterms:W3CDTF">2008-02-04T05:35:34Z</dcterms:created>
  <dcterms:modified xsi:type="dcterms:W3CDTF">2022-12-19T09:53:02Z</dcterms:modified>
</cp:coreProperties>
</file>